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1"/>
  </p:notesMasterIdLst>
  <p:handoutMasterIdLst>
    <p:handoutMasterId r:id="rId22"/>
  </p:handoutMasterIdLst>
  <p:sldIdLst>
    <p:sldId id="488" r:id="rId4"/>
    <p:sldId id="421" r:id="rId5"/>
    <p:sldId id="424" r:id="rId6"/>
    <p:sldId id="259" r:id="rId7"/>
    <p:sldId id="490" r:id="rId8"/>
    <p:sldId id="466" r:id="rId9"/>
    <p:sldId id="468" r:id="rId10"/>
    <p:sldId id="467" r:id="rId11"/>
    <p:sldId id="470" r:id="rId12"/>
    <p:sldId id="471" r:id="rId13"/>
    <p:sldId id="472" r:id="rId14"/>
    <p:sldId id="475" r:id="rId15"/>
    <p:sldId id="489" r:id="rId16"/>
    <p:sldId id="480" r:id="rId17"/>
    <p:sldId id="491" r:id="rId18"/>
    <p:sldId id="477"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man roman" initials="rr" lastIdx="1" clrIdx="0">
    <p:extLst>
      <p:ext uri="{19B8F6BF-5375-455C-9EA6-DF929625EA0E}">
        <p15:presenceInfo xmlns:p15="http://schemas.microsoft.com/office/powerpoint/2012/main" userId="c87f762ca94a1b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79C"/>
    <a:srgbClr val="94FF4B"/>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6" autoAdjust="0"/>
    <p:restoredTop sz="94660"/>
  </p:normalViewPr>
  <p:slideViewPr>
    <p:cSldViewPr snapToGrid="0" showGuides="1">
      <p:cViewPr varScale="1">
        <p:scale>
          <a:sx n="111" d="100"/>
          <a:sy n="111" d="100"/>
        </p:scale>
        <p:origin x="678" y="36"/>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A277D5-97A5-4726-8F06-8B0BDBA953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450299-6E29-4CE0-8703-25E9748E64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CADB79-C9FD-4C2D-8FE3-A850080DAD6D}" type="datetime1">
              <a:rPr lang="en-US" smtClean="0"/>
              <a:t>13-Jun-21</a:t>
            </a:fld>
            <a:endParaRPr lang="en-US"/>
          </a:p>
        </p:txBody>
      </p:sp>
      <p:sp>
        <p:nvSpPr>
          <p:cNvPr id="4" name="Footer Placeholder 3">
            <a:extLst>
              <a:ext uri="{FF2B5EF4-FFF2-40B4-BE49-F238E27FC236}">
                <a16:creationId xmlns:a16="http://schemas.microsoft.com/office/drawing/2014/main" id="{8D995594-0256-4687-A7A1-8892379DBF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68A7045-DC73-4DA5-963F-71A6B9C84E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893AFC-3AA4-4AC8-96B5-559926B928E0}" type="slidenum">
              <a:rPr lang="en-US" smtClean="0"/>
              <a:t>‹#›</a:t>
            </a:fld>
            <a:endParaRPr lang="en-US"/>
          </a:p>
        </p:txBody>
      </p:sp>
    </p:spTree>
    <p:extLst>
      <p:ext uri="{BB962C8B-B14F-4D97-AF65-F5344CB8AC3E}">
        <p14:creationId xmlns:p14="http://schemas.microsoft.com/office/powerpoint/2010/main" val="414399149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A1C54-33C3-4DBB-8D69-386D7C3E03F3}" type="datetime1">
              <a:rPr lang="en-US" smtClean="0"/>
              <a:t>13-Jun-21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1F7E7-F6E6-4A6D-B8D3-A0C1EE7C0091}" type="slidenum">
              <a:rPr lang="en-US" smtClean="0"/>
              <a:t>‹#›</a:t>
            </a:fld>
            <a:endParaRPr lang="en-US"/>
          </a:p>
        </p:txBody>
      </p:sp>
    </p:spTree>
    <p:extLst>
      <p:ext uri="{BB962C8B-B14F-4D97-AF65-F5344CB8AC3E}">
        <p14:creationId xmlns:p14="http://schemas.microsoft.com/office/powerpoint/2010/main" val="2818494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a16="http://schemas.microsoft.com/office/drawing/2014/main" id="{200A4E63-D72F-485E-A519-177A878738CC}"/>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a16="http://schemas.microsoft.com/office/drawing/2014/main"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a16="http://schemas.microsoft.com/office/drawing/2014/main"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a16="http://schemas.microsoft.com/office/drawing/2014/main"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a16="http://schemas.microsoft.com/office/drawing/2014/main"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a16="http://schemas.microsoft.com/office/drawing/2014/main"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a16="http://schemas.microsoft.com/office/drawing/2014/main"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a16="http://schemas.microsoft.com/office/drawing/2014/main"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a16="http://schemas.microsoft.com/office/drawing/2014/main"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a16="http://schemas.microsoft.com/office/drawing/2014/main"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a16="http://schemas.microsoft.com/office/drawing/2014/main"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2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a16="http://schemas.microsoft.com/office/drawing/2014/main"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FA95BF33-C57A-4E51-9F0A-7D62355C6247}"/>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a16="http://schemas.microsoft.com/office/drawing/2014/main"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a16="http://schemas.microsoft.com/office/drawing/2014/main"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a16="http://schemas.microsoft.com/office/drawing/2014/main"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a16="http://schemas.microsoft.com/office/drawing/2014/main"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a16="http://schemas.microsoft.com/office/drawing/2014/main"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1" r:id="rId7"/>
    <p:sldLayoutId id="2147483683" r:id="rId8"/>
    <p:sldLayoutId id="2147483684" r:id="rId9"/>
    <p:sldLayoutId id="2147483685" r:id="rId10"/>
    <p:sldLayoutId id="2147483686" r:id="rId11"/>
    <p:sldLayoutId id="2147483689"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9C62C9D5-FC14-46EA-93D7-734CEF05B9A2}"/>
              </a:ext>
            </a:extLst>
          </p:cNvPr>
          <p:cNvSpPr/>
          <p:nvPr/>
        </p:nvSpPr>
        <p:spPr>
          <a:xfrm>
            <a:off x="0" y="2377553"/>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pic>
        <p:nvPicPr>
          <p:cNvPr id="75" name="Picture 2">
            <a:extLst>
              <a:ext uri="{FF2B5EF4-FFF2-40B4-BE49-F238E27FC236}">
                <a16:creationId xmlns:a16="http://schemas.microsoft.com/office/drawing/2014/main" id="{4CD55111-F237-470B-A498-19E7AFC5231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03416" y="252190"/>
            <a:ext cx="4827751" cy="1177117"/>
          </a:xfrm>
          <a:prstGeom prst="rect">
            <a:avLst/>
          </a:prstGeom>
        </p:spPr>
      </p:pic>
      <p:sp>
        <p:nvSpPr>
          <p:cNvPr id="76" name="תיבת טקסט 13">
            <a:extLst>
              <a:ext uri="{FF2B5EF4-FFF2-40B4-BE49-F238E27FC236}">
                <a16:creationId xmlns:a16="http://schemas.microsoft.com/office/drawing/2014/main" id="{74D0C227-47E5-4CF6-A3DD-D546CB3CBCD2}"/>
              </a:ext>
            </a:extLst>
          </p:cNvPr>
          <p:cNvSpPr txBox="1"/>
          <p:nvPr/>
        </p:nvSpPr>
        <p:spPr>
          <a:xfrm>
            <a:off x="1876204" y="3140363"/>
            <a:ext cx="8223709" cy="577274"/>
          </a:xfrm>
          <a:prstGeom prst="rect">
            <a:avLst/>
          </a:prstGeom>
          <a:noFill/>
        </p:spPr>
        <p:txBody>
          <a:bodyPr wrap="square">
            <a:spAutoFit/>
          </a:bodyPr>
          <a:lstStyle/>
          <a:p>
            <a:pPr algn="ctr">
              <a:lnSpc>
                <a:spcPct val="106000"/>
              </a:lnSpc>
              <a:spcAft>
                <a:spcPts val="800"/>
              </a:spcAft>
            </a:pPr>
            <a:r>
              <a:rPr lang="en-US" sz="3200" b="1" dirty="0">
                <a:solidFill>
                  <a:schemeClr val="bg2">
                    <a:lumMod val="10000"/>
                  </a:schemeClr>
                </a:solidFill>
                <a:effectLst/>
                <a:latin typeface="Arial (Headings)"/>
                <a:ea typeface="Calibri" panose="020F0502020204030204" pitchFamily="34" charset="0"/>
                <a:cs typeface="Calibri" panose="020F0502020204030204" pitchFamily="34" charset="0"/>
              </a:rPr>
              <a:t>Hierarchical clustering (Agglomerative)</a:t>
            </a:r>
            <a:endParaRPr lang="en-US" sz="1400" b="1" dirty="0">
              <a:solidFill>
                <a:schemeClr val="bg2">
                  <a:lumMod val="10000"/>
                </a:schemeClr>
              </a:solidFill>
              <a:effectLst/>
              <a:latin typeface="Arial (Headings)"/>
              <a:ea typeface="Calibri" panose="020F0502020204030204" pitchFamily="34" charset="0"/>
              <a:cs typeface="Calibri" panose="020F0502020204030204" pitchFamily="34" charset="0"/>
            </a:endParaRPr>
          </a:p>
        </p:txBody>
      </p:sp>
      <p:sp>
        <p:nvSpPr>
          <p:cNvPr id="77" name="TextBox 45">
            <a:extLst>
              <a:ext uri="{FF2B5EF4-FFF2-40B4-BE49-F238E27FC236}">
                <a16:creationId xmlns:a16="http://schemas.microsoft.com/office/drawing/2014/main" id="{4C09E7A1-5224-4ED8-B37C-B09E2D96A44D}"/>
              </a:ext>
            </a:extLst>
          </p:cNvPr>
          <p:cNvSpPr txBox="1"/>
          <p:nvPr/>
        </p:nvSpPr>
        <p:spPr>
          <a:xfrm>
            <a:off x="4205130" y="4917775"/>
            <a:ext cx="1075423" cy="369332"/>
          </a:xfrm>
          <a:prstGeom prst="rect">
            <a:avLst/>
          </a:prstGeom>
          <a:noFill/>
        </p:spPr>
        <p:txBody>
          <a:bodyPr wrap="none" rtlCol="0" anchor="ctr">
            <a:spAutoFit/>
          </a:bodyPr>
          <a:lstStyle/>
          <a:p>
            <a:r>
              <a:rPr lang="en-US" i="0" u="none" strike="noStrike" baseline="0" dirty="0">
                <a:solidFill>
                  <a:schemeClr val="bg2">
                    <a:lumMod val="10000"/>
                  </a:schemeClr>
                </a:solidFill>
                <a:latin typeface="Calibri" panose="020F0502020204030204" pitchFamily="34" charset="0"/>
                <a:cs typeface="Calibri" panose="020F0502020204030204" pitchFamily="34" charset="0"/>
              </a:rPr>
              <a:t>Students:</a:t>
            </a:r>
            <a:endParaRPr lang="en-US" dirty="0">
              <a:solidFill>
                <a:schemeClr val="bg2">
                  <a:lumMod val="10000"/>
                </a:schemeClr>
              </a:solidFill>
              <a:latin typeface="Calibri" panose="020F0502020204030204" pitchFamily="34" charset="0"/>
              <a:cs typeface="Calibri" panose="020F0502020204030204" pitchFamily="34" charset="0"/>
            </a:endParaRPr>
          </a:p>
        </p:txBody>
      </p:sp>
      <p:sp>
        <p:nvSpPr>
          <p:cNvPr id="78" name="TextBox 46">
            <a:extLst>
              <a:ext uri="{FF2B5EF4-FFF2-40B4-BE49-F238E27FC236}">
                <a16:creationId xmlns:a16="http://schemas.microsoft.com/office/drawing/2014/main" id="{7BB3840A-4D0D-409E-B075-F5897A2DBCAB}"/>
              </a:ext>
            </a:extLst>
          </p:cNvPr>
          <p:cNvSpPr txBox="1"/>
          <p:nvPr/>
        </p:nvSpPr>
        <p:spPr>
          <a:xfrm>
            <a:off x="5988059" y="4830307"/>
            <a:ext cx="1746440" cy="646331"/>
          </a:xfrm>
          <a:prstGeom prst="rect">
            <a:avLst/>
          </a:prstGeom>
          <a:noFill/>
        </p:spPr>
        <p:txBody>
          <a:bodyPr wrap="none" rtlCol="0" anchor="ctr">
            <a:spAutoFit/>
          </a:bodyPr>
          <a:lstStyle/>
          <a:p>
            <a:r>
              <a:rPr lang="en-US" dirty="0">
                <a:solidFill>
                  <a:schemeClr val="bg2">
                    <a:lumMod val="10000"/>
                  </a:schemeClr>
                </a:solidFill>
                <a:latin typeface="Calibri" panose="020F0502020204030204" pitchFamily="34" charset="0"/>
                <a:cs typeface="Calibri" panose="020F0502020204030204" pitchFamily="34" charset="0"/>
              </a:rPr>
              <a:t>Kfir</a:t>
            </a:r>
            <a:r>
              <a:rPr lang="en-US" i="0" u="none" strike="noStrike" baseline="0" dirty="0">
                <a:solidFill>
                  <a:schemeClr val="bg2">
                    <a:lumMod val="10000"/>
                  </a:schemeClr>
                </a:solidFill>
                <a:latin typeface="Calibri" panose="020F0502020204030204" pitchFamily="34" charset="0"/>
                <a:cs typeface="Calibri" panose="020F0502020204030204" pitchFamily="34" charset="0"/>
              </a:rPr>
              <a:t> Gaon</a:t>
            </a:r>
            <a:br>
              <a:rPr lang="en-US" i="0" u="none" strike="noStrike" baseline="0" dirty="0">
                <a:solidFill>
                  <a:schemeClr val="bg2">
                    <a:lumMod val="10000"/>
                  </a:schemeClr>
                </a:solidFill>
                <a:latin typeface="Calibri" panose="020F0502020204030204" pitchFamily="34" charset="0"/>
                <a:cs typeface="Calibri" panose="020F0502020204030204" pitchFamily="34" charset="0"/>
              </a:rPr>
            </a:br>
            <a:r>
              <a:rPr lang="en-US" dirty="0">
                <a:solidFill>
                  <a:schemeClr val="bg2">
                    <a:lumMod val="10000"/>
                  </a:schemeClr>
                </a:solidFill>
                <a:latin typeface="Calibri" panose="020F0502020204030204" pitchFamily="34" charset="0"/>
                <a:cs typeface="Calibri" panose="020F0502020204030204" pitchFamily="34" charset="0"/>
              </a:rPr>
              <a:t>Roman</a:t>
            </a:r>
            <a:r>
              <a:rPr lang="en-US" i="0" u="none" strike="noStrike" baseline="0" dirty="0">
                <a:solidFill>
                  <a:schemeClr val="bg2">
                    <a:lumMod val="10000"/>
                  </a:schemeClr>
                </a:solidFill>
                <a:latin typeface="Calibri" panose="020F0502020204030204" pitchFamily="34" charset="0"/>
                <a:cs typeface="Calibri" panose="020F0502020204030204" pitchFamily="34" charset="0"/>
              </a:rPr>
              <a:t> </a:t>
            </a:r>
            <a:r>
              <a:rPr lang="en-US" sz="1600" dirty="0">
                <a:solidFill>
                  <a:schemeClr val="bg2">
                    <a:lumMod val="10000"/>
                  </a:schemeClr>
                </a:solidFill>
                <a:latin typeface="Calibri" panose="020F0502020204030204" pitchFamily="34" charset="0"/>
                <a:cs typeface="Calibri" panose="020F0502020204030204" pitchFamily="34" charset="0"/>
              </a:rPr>
              <a:t>Ratchitski</a:t>
            </a:r>
            <a:r>
              <a:rPr lang="en-US" sz="1600" dirty="0">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chemeClr val="bg2">
                  <a:lumMod val="10000"/>
                </a:schemeClr>
              </a:solidFill>
              <a:latin typeface="Calibri" panose="020F0502020204030204" pitchFamily="34" charset="0"/>
              <a:cs typeface="Calibri" panose="020F0502020204030204" pitchFamily="34" charset="0"/>
            </a:endParaRPr>
          </a:p>
        </p:txBody>
      </p:sp>
      <p:sp>
        <p:nvSpPr>
          <p:cNvPr id="81" name="TextBox 25">
            <a:extLst>
              <a:ext uri="{FF2B5EF4-FFF2-40B4-BE49-F238E27FC236}">
                <a16:creationId xmlns:a16="http://schemas.microsoft.com/office/drawing/2014/main" id="{4537B6A3-C41D-431B-9ECF-8EBCBD55C1F2}"/>
              </a:ext>
            </a:extLst>
          </p:cNvPr>
          <p:cNvSpPr txBox="1"/>
          <p:nvPr/>
        </p:nvSpPr>
        <p:spPr>
          <a:xfrm>
            <a:off x="4205130" y="5536307"/>
            <a:ext cx="1029641" cy="369332"/>
          </a:xfrm>
          <a:prstGeom prst="rect">
            <a:avLst/>
          </a:prstGeom>
          <a:noFill/>
        </p:spPr>
        <p:txBody>
          <a:bodyPr wrap="none" rtlCol="0" anchor="ctr">
            <a:spAutoFit/>
          </a:bodyPr>
          <a:lstStyle/>
          <a:p>
            <a:r>
              <a:rPr lang="en-US" dirty="0">
                <a:solidFill>
                  <a:schemeClr val="bg2">
                    <a:lumMod val="10000"/>
                  </a:schemeClr>
                </a:solidFill>
                <a:latin typeface="Calibri" panose="020F0502020204030204" pitchFamily="34" charset="0"/>
                <a:cs typeface="Calibri" panose="020F0502020204030204" pitchFamily="34" charset="0"/>
              </a:rPr>
              <a:t>L</a:t>
            </a:r>
            <a:r>
              <a:rPr lang="en-US" i="0" u="none" strike="noStrike" baseline="0" dirty="0">
                <a:solidFill>
                  <a:schemeClr val="bg2">
                    <a:lumMod val="10000"/>
                  </a:schemeClr>
                </a:solidFill>
                <a:latin typeface="Calibri" panose="020F0502020204030204" pitchFamily="34" charset="0"/>
                <a:cs typeface="Calibri" panose="020F0502020204030204" pitchFamily="34" charset="0"/>
              </a:rPr>
              <a:t>ecturer:</a:t>
            </a:r>
            <a:endParaRPr lang="en-US" dirty="0">
              <a:solidFill>
                <a:schemeClr val="bg2">
                  <a:lumMod val="10000"/>
                </a:schemeClr>
              </a:solidFill>
              <a:latin typeface="Calibri" panose="020F0502020204030204" pitchFamily="34" charset="0"/>
              <a:cs typeface="Calibri" panose="020F0502020204030204" pitchFamily="34" charset="0"/>
            </a:endParaRPr>
          </a:p>
        </p:txBody>
      </p:sp>
      <p:sp>
        <p:nvSpPr>
          <p:cNvPr id="82" name="TextBox 48">
            <a:extLst>
              <a:ext uri="{FF2B5EF4-FFF2-40B4-BE49-F238E27FC236}">
                <a16:creationId xmlns:a16="http://schemas.microsoft.com/office/drawing/2014/main" id="{72B67313-CE12-4B6D-96F8-CC9891B856C7}"/>
              </a:ext>
            </a:extLst>
          </p:cNvPr>
          <p:cNvSpPr txBox="1"/>
          <p:nvPr/>
        </p:nvSpPr>
        <p:spPr>
          <a:xfrm>
            <a:off x="5988059" y="5571293"/>
            <a:ext cx="1743682" cy="369332"/>
          </a:xfrm>
          <a:prstGeom prst="rect">
            <a:avLst/>
          </a:prstGeom>
          <a:noFill/>
        </p:spPr>
        <p:txBody>
          <a:bodyPr wrap="none" rtlCol="0" anchor="ctr">
            <a:spAutoFit/>
          </a:bodyPr>
          <a:lstStyle/>
          <a:p>
            <a:r>
              <a:rPr lang="en-US" dirty="0">
                <a:solidFill>
                  <a:schemeClr val="bg2">
                    <a:lumMod val="10000"/>
                  </a:schemeClr>
                </a:solidFill>
                <a:latin typeface="Calibri" panose="020F0502020204030204" pitchFamily="34" charset="0"/>
                <a:cs typeface="Calibri" panose="020F0502020204030204" pitchFamily="34" charset="0"/>
              </a:rPr>
              <a:t>Dr. Dan Lemberg</a:t>
            </a:r>
          </a:p>
        </p:txBody>
      </p:sp>
      <p:sp>
        <p:nvSpPr>
          <p:cNvPr id="95" name="TextBox 41">
            <a:extLst>
              <a:ext uri="{FF2B5EF4-FFF2-40B4-BE49-F238E27FC236}">
                <a16:creationId xmlns:a16="http://schemas.microsoft.com/office/drawing/2014/main" id="{D13F0906-BC5C-427C-BEED-5CF2E4DB3830}"/>
              </a:ext>
            </a:extLst>
          </p:cNvPr>
          <p:cNvSpPr txBox="1"/>
          <p:nvPr/>
        </p:nvSpPr>
        <p:spPr>
          <a:xfrm>
            <a:off x="4205130" y="6258243"/>
            <a:ext cx="688202" cy="369332"/>
          </a:xfrm>
          <a:prstGeom prst="rect">
            <a:avLst/>
          </a:prstGeom>
          <a:noFill/>
        </p:spPr>
        <p:txBody>
          <a:bodyPr wrap="none" rtlCol="0" anchor="ctr">
            <a:spAutoFit/>
          </a:bodyPr>
          <a:lstStyle/>
          <a:p>
            <a:r>
              <a:rPr lang="en-US" i="0" u="none" strike="noStrike" baseline="0" dirty="0">
                <a:solidFill>
                  <a:schemeClr val="bg2">
                    <a:lumMod val="10000"/>
                  </a:schemeClr>
                </a:solidFill>
                <a:latin typeface="Calibri" panose="020F0502020204030204" pitchFamily="34" charset="0"/>
                <a:cs typeface="Calibri" panose="020F0502020204030204" pitchFamily="34" charset="0"/>
              </a:rPr>
              <a:t>Date:</a:t>
            </a:r>
            <a:endParaRPr lang="en-US" dirty="0">
              <a:solidFill>
                <a:schemeClr val="bg2">
                  <a:lumMod val="10000"/>
                </a:schemeClr>
              </a:solidFill>
              <a:latin typeface="Calibri" panose="020F0502020204030204" pitchFamily="34" charset="0"/>
              <a:cs typeface="Calibri" panose="020F0502020204030204" pitchFamily="34" charset="0"/>
            </a:endParaRPr>
          </a:p>
        </p:txBody>
      </p:sp>
      <p:sp>
        <p:nvSpPr>
          <p:cNvPr id="96" name="TextBox 42">
            <a:extLst>
              <a:ext uri="{FF2B5EF4-FFF2-40B4-BE49-F238E27FC236}">
                <a16:creationId xmlns:a16="http://schemas.microsoft.com/office/drawing/2014/main" id="{EFFD2B98-A544-4C83-8D7D-AF9EAE78046F}"/>
              </a:ext>
            </a:extLst>
          </p:cNvPr>
          <p:cNvSpPr txBox="1"/>
          <p:nvPr/>
        </p:nvSpPr>
        <p:spPr>
          <a:xfrm>
            <a:off x="5988059" y="6258243"/>
            <a:ext cx="1774397" cy="369332"/>
          </a:xfrm>
          <a:prstGeom prst="rect">
            <a:avLst/>
          </a:prstGeom>
          <a:noFill/>
        </p:spPr>
        <p:txBody>
          <a:bodyPr wrap="none" rtlCol="0" anchor="ctr">
            <a:spAutoFit/>
          </a:bodyPr>
          <a:lstStyle/>
          <a:p>
            <a:r>
              <a:rPr lang="en-US" dirty="0">
                <a:solidFill>
                  <a:schemeClr val="bg2">
                    <a:lumMod val="10000"/>
                  </a:schemeClr>
                </a:solidFill>
                <a:latin typeface="Calibri" panose="020F0502020204030204" pitchFamily="34" charset="0"/>
                <a:cs typeface="Calibri" panose="020F0502020204030204" pitchFamily="34" charset="0"/>
              </a:rPr>
              <a:t>January 18, 2021</a:t>
            </a:r>
          </a:p>
        </p:txBody>
      </p:sp>
      <p:sp>
        <p:nvSpPr>
          <p:cNvPr id="2" name="TextBox 1">
            <a:extLst>
              <a:ext uri="{FF2B5EF4-FFF2-40B4-BE49-F238E27FC236}">
                <a16:creationId xmlns:a16="http://schemas.microsoft.com/office/drawing/2014/main" id="{C93DF3BE-5DE6-4C3F-B514-6D1B77F37157}"/>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1</a:t>
            </a:r>
          </a:p>
        </p:txBody>
      </p:sp>
      <p:pic>
        <p:nvPicPr>
          <p:cNvPr id="1030" name="Picture 6" descr="Hierarchical Clustering Analysis Icons - Download Free Vector Icons | Noun  Project">
            <a:extLst>
              <a:ext uri="{FF2B5EF4-FFF2-40B4-BE49-F238E27FC236}">
                <a16:creationId xmlns:a16="http://schemas.microsoft.com/office/drawing/2014/main" id="{61C70B50-4835-4031-87DA-3B30DC8A0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0" y="4460841"/>
            <a:ext cx="2424415" cy="24244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71F94C-4A65-4B5E-9B6E-6CB6F5A0635C}"/>
              </a:ext>
            </a:extLst>
          </p:cNvPr>
          <p:cNvPicPr>
            <a:picLocks noChangeAspect="1"/>
          </p:cNvPicPr>
          <p:nvPr/>
        </p:nvPicPr>
        <p:blipFill>
          <a:blip r:embed="rId4"/>
          <a:stretch>
            <a:fillRect/>
          </a:stretch>
        </p:blipFill>
        <p:spPr>
          <a:xfrm>
            <a:off x="0" y="-1"/>
            <a:ext cx="12192000" cy="6858001"/>
          </a:xfrm>
          <a:prstGeom prst="rect">
            <a:avLst/>
          </a:prstGeom>
        </p:spPr>
      </p:pic>
      <p:sp>
        <p:nvSpPr>
          <p:cNvPr id="17" name="TextBox 45">
            <a:extLst>
              <a:ext uri="{FF2B5EF4-FFF2-40B4-BE49-F238E27FC236}">
                <a16:creationId xmlns:a16="http://schemas.microsoft.com/office/drawing/2014/main" id="{B25EE60D-3D86-4AA7-A517-53B257D7039D}"/>
              </a:ext>
            </a:extLst>
          </p:cNvPr>
          <p:cNvSpPr txBox="1"/>
          <p:nvPr/>
        </p:nvSpPr>
        <p:spPr>
          <a:xfrm>
            <a:off x="7078074" y="1819998"/>
            <a:ext cx="1075423" cy="369332"/>
          </a:xfrm>
          <a:prstGeom prst="rect">
            <a:avLst/>
          </a:prstGeom>
          <a:noFill/>
        </p:spPr>
        <p:txBody>
          <a:bodyPr wrap="none" rtlCol="0" anchor="ctr">
            <a:spAutoFit/>
          </a:bodyPr>
          <a:lstStyle/>
          <a:p>
            <a:r>
              <a:rPr lang="en-US" i="0" u="none" strike="noStrike" baseline="0" dirty="0">
                <a:solidFill>
                  <a:schemeClr val="bg1"/>
                </a:solidFill>
                <a:latin typeface="Calibri" panose="020F0502020204030204" pitchFamily="34" charset="0"/>
                <a:cs typeface="Calibri" panose="020F0502020204030204" pitchFamily="34" charset="0"/>
              </a:rPr>
              <a:t>Students:</a:t>
            </a:r>
            <a:endParaRPr lang="en-US" dirty="0">
              <a:solidFill>
                <a:schemeClr val="bg1"/>
              </a:solidFill>
              <a:latin typeface="Calibri" panose="020F0502020204030204" pitchFamily="34" charset="0"/>
              <a:cs typeface="Calibri" panose="020F0502020204030204" pitchFamily="34" charset="0"/>
            </a:endParaRPr>
          </a:p>
        </p:txBody>
      </p:sp>
      <p:sp>
        <p:nvSpPr>
          <p:cNvPr id="18" name="TextBox 46">
            <a:extLst>
              <a:ext uri="{FF2B5EF4-FFF2-40B4-BE49-F238E27FC236}">
                <a16:creationId xmlns:a16="http://schemas.microsoft.com/office/drawing/2014/main" id="{452DDCC7-5C99-437A-9135-84A8721A83D8}"/>
              </a:ext>
            </a:extLst>
          </p:cNvPr>
          <p:cNvSpPr txBox="1"/>
          <p:nvPr/>
        </p:nvSpPr>
        <p:spPr>
          <a:xfrm>
            <a:off x="8353473" y="1681498"/>
            <a:ext cx="1746440" cy="646331"/>
          </a:xfrm>
          <a:prstGeom prst="rect">
            <a:avLst/>
          </a:prstGeom>
          <a:noFill/>
        </p:spPr>
        <p:txBody>
          <a:bodyPr wrap="none" rtlCol="0" anchor="ctr">
            <a:spAutoFit/>
          </a:bodyPr>
          <a:lstStyle/>
          <a:p>
            <a:r>
              <a:rPr lang="en-US" dirty="0">
                <a:solidFill>
                  <a:schemeClr val="bg1"/>
                </a:solidFill>
                <a:latin typeface="Calibri" panose="020F0502020204030204" pitchFamily="34" charset="0"/>
                <a:cs typeface="Calibri" panose="020F0502020204030204" pitchFamily="34" charset="0"/>
              </a:rPr>
              <a:t>Kfir</a:t>
            </a:r>
            <a:r>
              <a:rPr lang="en-US" i="0" u="none" strike="noStrike" baseline="0" dirty="0">
                <a:solidFill>
                  <a:schemeClr val="bg1"/>
                </a:solidFill>
                <a:latin typeface="Calibri" panose="020F0502020204030204" pitchFamily="34" charset="0"/>
                <a:cs typeface="Calibri" panose="020F0502020204030204" pitchFamily="34" charset="0"/>
              </a:rPr>
              <a:t> Gaon</a:t>
            </a:r>
            <a:br>
              <a:rPr lang="en-US" i="0" u="none" strike="noStrike" baseline="0"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Roman</a:t>
            </a:r>
            <a:r>
              <a:rPr lang="en-US" i="0" u="none" strike="noStrike" baseline="0" dirty="0">
                <a:solidFill>
                  <a:schemeClr val="bg1"/>
                </a:solidFill>
                <a:latin typeface="Calibri" panose="020F0502020204030204" pitchFamily="34" charset="0"/>
                <a:cs typeface="Calibri" panose="020F0502020204030204" pitchFamily="34" charset="0"/>
              </a:rPr>
              <a:t> </a:t>
            </a:r>
            <a:r>
              <a:rPr lang="en-US" sz="1600" dirty="0">
                <a:solidFill>
                  <a:schemeClr val="bg1"/>
                </a:solidFill>
                <a:latin typeface="Calibri" panose="020F0502020204030204" pitchFamily="34" charset="0"/>
                <a:cs typeface="Calibri" panose="020F0502020204030204" pitchFamily="34" charset="0"/>
              </a:rPr>
              <a:t>Ratchitski</a:t>
            </a: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chemeClr val="bg1"/>
              </a:solidFill>
              <a:latin typeface="Calibri" panose="020F0502020204030204" pitchFamily="34" charset="0"/>
              <a:cs typeface="Calibri" panose="020F0502020204030204" pitchFamily="34" charset="0"/>
            </a:endParaRPr>
          </a:p>
        </p:txBody>
      </p:sp>
      <p:sp>
        <p:nvSpPr>
          <p:cNvPr id="19" name="TextBox 25">
            <a:extLst>
              <a:ext uri="{FF2B5EF4-FFF2-40B4-BE49-F238E27FC236}">
                <a16:creationId xmlns:a16="http://schemas.microsoft.com/office/drawing/2014/main" id="{04E48350-DF45-4B69-B0BA-AE2F6DA27AAB}"/>
              </a:ext>
            </a:extLst>
          </p:cNvPr>
          <p:cNvSpPr txBox="1"/>
          <p:nvPr/>
        </p:nvSpPr>
        <p:spPr>
          <a:xfrm>
            <a:off x="7100964" y="2327829"/>
            <a:ext cx="1029641" cy="369332"/>
          </a:xfrm>
          <a:prstGeom prst="rect">
            <a:avLst/>
          </a:prstGeom>
          <a:noFill/>
        </p:spPr>
        <p:txBody>
          <a:bodyPr wrap="none" rtlCol="0" anchor="ctr">
            <a:spAutoFit/>
          </a:bodyPr>
          <a:lstStyle/>
          <a:p>
            <a:r>
              <a:rPr lang="en-US" dirty="0">
                <a:solidFill>
                  <a:schemeClr val="bg1"/>
                </a:solidFill>
                <a:latin typeface="Calibri" panose="020F0502020204030204" pitchFamily="34" charset="0"/>
                <a:cs typeface="Calibri" panose="020F0502020204030204" pitchFamily="34" charset="0"/>
              </a:rPr>
              <a:t>L</a:t>
            </a:r>
            <a:r>
              <a:rPr lang="en-US" i="0" u="none" strike="noStrike" baseline="0" dirty="0">
                <a:solidFill>
                  <a:schemeClr val="bg1"/>
                </a:solidFill>
                <a:latin typeface="Calibri" panose="020F0502020204030204" pitchFamily="34" charset="0"/>
                <a:cs typeface="Calibri" panose="020F0502020204030204" pitchFamily="34" charset="0"/>
              </a:rPr>
              <a:t>ecturer:</a:t>
            </a:r>
            <a:endParaRPr lang="en-US" dirty="0">
              <a:solidFill>
                <a:schemeClr val="bg1"/>
              </a:solidFill>
              <a:latin typeface="Calibri" panose="020F0502020204030204" pitchFamily="34" charset="0"/>
              <a:cs typeface="Calibri" panose="020F0502020204030204" pitchFamily="34" charset="0"/>
            </a:endParaRPr>
          </a:p>
        </p:txBody>
      </p:sp>
      <p:sp>
        <p:nvSpPr>
          <p:cNvPr id="20" name="TextBox 48">
            <a:extLst>
              <a:ext uri="{FF2B5EF4-FFF2-40B4-BE49-F238E27FC236}">
                <a16:creationId xmlns:a16="http://schemas.microsoft.com/office/drawing/2014/main" id="{C99AF8D7-6705-4D48-BBC9-B6DBF64AFB87}"/>
              </a:ext>
            </a:extLst>
          </p:cNvPr>
          <p:cNvSpPr txBox="1"/>
          <p:nvPr/>
        </p:nvSpPr>
        <p:spPr>
          <a:xfrm>
            <a:off x="8353473" y="2327829"/>
            <a:ext cx="1743682" cy="369332"/>
          </a:xfrm>
          <a:prstGeom prst="rect">
            <a:avLst/>
          </a:prstGeom>
          <a:noFill/>
        </p:spPr>
        <p:txBody>
          <a:bodyPr wrap="none" rtlCol="0" anchor="ctr">
            <a:spAutoFit/>
          </a:bodyPr>
          <a:lstStyle/>
          <a:p>
            <a:r>
              <a:rPr lang="en-US" dirty="0">
                <a:solidFill>
                  <a:schemeClr val="bg1"/>
                </a:solidFill>
                <a:latin typeface="Calibri" panose="020F0502020204030204" pitchFamily="34" charset="0"/>
                <a:cs typeface="Calibri" panose="020F0502020204030204" pitchFamily="34" charset="0"/>
              </a:rPr>
              <a:t>Dr. Dan Lemberg</a:t>
            </a:r>
          </a:p>
        </p:txBody>
      </p:sp>
      <p:pic>
        <p:nvPicPr>
          <p:cNvPr id="21" name="Picture 20">
            <a:extLst>
              <a:ext uri="{FF2B5EF4-FFF2-40B4-BE49-F238E27FC236}">
                <a16:creationId xmlns:a16="http://schemas.microsoft.com/office/drawing/2014/main" id="{765677BE-A23E-44CF-9BD3-484A69B4BA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09343" y="188600"/>
            <a:ext cx="2803537" cy="813782"/>
          </a:xfrm>
          <a:prstGeom prst="rect">
            <a:avLst/>
          </a:prstGeom>
        </p:spPr>
      </p:pic>
    </p:spTree>
    <p:extLst>
      <p:ext uri="{BB962C8B-B14F-4D97-AF65-F5344CB8AC3E}">
        <p14:creationId xmlns:p14="http://schemas.microsoft.com/office/powerpoint/2010/main" val="29527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195364" y="306229"/>
            <a:ext cx="3801271"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How It Works – Step 2</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pic>
        <p:nvPicPr>
          <p:cNvPr id="3" name="Picture 2">
            <a:extLst>
              <a:ext uri="{FF2B5EF4-FFF2-40B4-BE49-F238E27FC236}">
                <a16:creationId xmlns:a16="http://schemas.microsoft.com/office/drawing/2014/main" id="{72990753-B516-4B17-B416-8922ABFE0B05}"/>
              </a:ext>
            </a:extLst>
          </p:cNvPr>
          <p:cNvPicPr>
            <a:picLocks noChangeAspect="1"/>
          </p:cNvPicPr>
          <p:nvPr/>
        </p:nvPicPr>
        <p:blipFill>
          <a:blip r:embed="rId2"/>
          <a:stretch>
            <a:fillRect/>
          </a:stretch>
        </p:blipFill>
        <p:spPr>
          <a:xfrm>
            <a:off x="77638" y="1613082"/>
            <a:ext cx="7230775" cy="2162073"/>
          </a:xfrm>
          <a:prstGeom prst="rect">
            <a:avLst/>
          </a:prstGeom>
        </p:spPr>
      </p:pic>
      <p:pic>
        <p:nvPicPr>
          <p:cNvPr id="5" name="Picture 4">
            <a:extLst>
              <a:ext uri="{FF2B5EF4-FFF2-40B4-BE49-F238E27FC236}">
                <a16:creationId xmlns:a16="http://schemas.microsoft.com/office/drawing/2014/main" id="{3B7E5E99-A386-4D6C-8184-A485E97F3B9C}"/>
              </a:ext>
            </a:extLst>
          </p:cNvPr>
          <p:cNvPicPr>
            <a:picLocks noChangeAspect="1"/>
          </p:cNvPicPr>
          <p:nvPr/>
        </p:nvPicPr>
        <p:blipFill>
          <a:blip r:embed="rId3"/>
          <a:stretch>
            <a:fillRect/>
          </a:stretch>
        </p:blipFill>
        <p:spPr>
          <a:xfrm>
            <a:off x="7308413" y="1613083"/>
            <a:ext cx="4737249" cy="2162074"/>
          </a:xfrm>
          <a:prstGeom prst="rect">
            <a:avLst/>
          </a:prstGeom>
        </p:spPr>
      </p:pic>
      <p:pic>
        <p:nvPicPr>
          <p:cNvPr id="7" name="Picture 6">
            <a:extLst>
              <a:ext uri="{FF2B5EF4-FFF2-40B4-BE49-F238E27FC236}">
                <a16:creationId xmlns:a16="http://schemas.microsoft.com/office/drawing/2014/main" id="{4F130EFC-DEAF-4257-97C5-190658BBC90A}"/>
              </a:ext>
            </a:extLst>
          </p:cNvPr>
          <p:cNvPicPr>
            <a:picLocks noChangeAspect="1"/>
          </p:cNvPicPr>
          <p:nvPr/>
        </p:nvPicPr>
        <p:blipFill>
          <a:blip r:embed="rId4"/>
          <a:stretch>
            <a:fillRect/>
          </a:stretch>
        </p:blipFill>
        <p:spPr>
          <a:xfrm>
            <a:off x="3278037" y="4558791"/>
            <a:ext cx="5892193" cy="1763459"/>
          </a:xfrm>
          <a:prstGeom prst="rect">
            <a:avLst/>
          </a:prstGeom>
        </p:spPr>
      </p:pic>
    </p:spTree>
    <p:extLst>
      <p:ext uri="{BB962C8B-B14F-4D97-AF65-F5344CB8AC3E}">
        <p14:creationId xmlns:p14="http://schemas.microsoft.com/office/powerpoint/2010/main" val="233860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195364" y="306229"/>
            <a:ext cx="3801271"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How It Works – Step 3</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pic>
        <p:nvPicPr>
          <p:cNvPr id="3" name="Picture 2">
            <a:extLst>
              <a:ext uri="{FF2B5EF4-FFF2-40B4-BE49-F238E27FC236}">
                <a16:creationId xmlns:a16="http://schemas.microsoft.com/office/drawing/2014/main" id="{52742AD3-FDF8-498A-A821-3734140BE896}"/>
              </a:ext>
            </a:extLst>
          </p:cNvPr>
          <p:cNvPicPr>
            <a:picLocks noChangeAspect="1"/>
          </p:cNvPicPr>
          <p:nvPr/>
        </p:nvPicPr>
        <p:blipFill>
          <a:blip r:embed="rId2"/>
          <a:stretch>
            <a:fillRect/>
          </a:stretch>
        </p:blipFill>
        <p:spPr>
          <a:xfrm>
            <a:off x="450543" y="2231001"/>
            <a:ext cx="6150629" cy="1826196"/>
          </a:xfrm>
          <a:prstGeom prst="rect">
            <a:avLst/>
          </a:prstGeom>
        </p:spPr>
      </p:pic>
      <p:pic>
        <p:nvPicPr>
          <p:cNvPr id="5" name="Picture 4">
            <a:extLst>
              <a:ext uri="{FF2B5EF4-FFF2-40B4-BE49-F238E27FC236}">
                <a16:creationId xmlns:a16="http://schemas.microsoft.com/office/drawing/2014/main" id="{19CF3265-68C4-4CB7-9307-DF8F7452BD9C}"/>
              </a:ext>
            </a:extLst>
          </p:cNvPr>
          <p:cNvPicPr>
            <a:picLocks noChangeAspect="1"/>
          </p:cNvPicPr>
          <p:nvPr/>
        </p:nvPicPr>
        <p:blipFill>
          <a:blip r:embed="rId3"/>
          <a:stretch>
            <a:fillRect/>
          </a:stretch>
        </p:blipFill>
        <p:spPr>
          <a:xfrm>
            <a:off x="6601172" y="1754932"/>
            <a:ext cx="5132730" cy="2302265"/>
          </a:xfrm>
          <a:prstGeom prst="rect">
            <a:avLst/>
          </a:prstGeom>
        </p:spPr>
      </p:pic>
      <p:pic>
        <p:nvPicPr>
          <p:cNvPr id="7" name="Picture 6">
            <a:extLst>
              <a:ext uri="{FF2B5EF4-FFF2-40B4-BE49-F238E27FC236}">
                <a16:creationId xmlns:a16="http://schemas.microsoft.com/office/drawing/2014/main" id="{520860A7-7CEA-414F-82DA-1876EF328BC7}"/>
              </a:ext>
            </a:extLst>
          </p:cNvPr>
          <p:cNvPicPr>
            <a:picLocks noChangeAspect="1"/>
          </p:cNvPicPr>
          <p:nvPr/>
        </p:nvPicPr>
        <p:blipFill>
          <a:blip r:embed="rId4"/>
          <a:stretch>
            <a:fillRect/>
          </a:stretch>
        </p:blipFill>
        <p:spPr>
          <a:xfrm>
            <a:off x="3114811" y="4365804"/>
            <a:ext cx="5759976" cy="1557159"/>
          </a:xfrm>
          <a:prstGeom prst="rect">
            <a:avLst/>
          </a:prstGeom>
        </p:spPr>
      </p:pic>
    </p:spTree>
    <p:extLst>
      <p:ext uri="{BB962C8B-B14F-4D97-AF65-F5344CB8AC3E}">
        <p14:creationId xmlns:p14="http://schemas.microsoft.com/office/powerpoint/2010/main" val="634453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1340142" y="1094794"/>
            <a:ext cx="6819381" cy="523220"/>
          </a:xfrm>
          <a:prstGeom prst="rect">
            <a:avLst/>
          </a:prstGeom>
          <a:noFill/>
        </p:spPr>
        <p:txBody>
          <a:bodyPr wrap="square" rtlCol="0" anchor="ctr">
            <a:spAutoFit/>
          </a:bodyPr>
          <a:lstStyle/>
          <a:p>
            <a:r>
              <a:rPr lang="da-DK" altLang="ko-KR" sz="2800" dirty="0">
                <a:solidFill>
                  <a:schemeClr val="bg2">
                    <a:lumMod val="10000"/>
                  </a:schemeClr>
                </a:solidFill>
                <a:cs typeface="Arial" pitchFamily="34" charset="0"/>
              </a:rPr>
              <a:t>Pseudocode Algorithm (for single linkage)</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12" name="Text Placeholder 2">
            <a:extLst>
              <a:ext uri="{FF2B5EF4-FFF2-40B4-BE49-F238E27FC236}">
                <a16:creationId xmlns:a16="http://schemas.microsoft.com/office/drawing/2014/main" id="{6993E18F-1985-47E2-A9AD-7D0A13334C6C}"/>
              </a:ext>
            </a:extLst>
          </p:cNvPr>
          <p:cNvSpPr txBox="1">
            <a:spLocks/>
          </p:cNvSpPr>
          <p:nvPr/>
        </p:nvSpPr>
        <p:spPr>
          <a:xfrm>
            <a:off x="1340142" y="1894941"/>
            <a:ext cx="8240086" cy="4272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00" dirty="0"/>
              <a:t>HCA(dist_mtx[N][N] , n_clusters)</a:t>
            </a:r>
          </a:p>
          <a:p>
            <a:pPr>
              <a:buFont typeface="Wingdings" panose="05000000000000000000" pitchFamily="2" charset="2"/>
              <a:buChar char="q"/>
            </a:pPr>
            <a:r>
              <a:rPr lang="en-US" sz="1700" dirty="0"/>
              <a:t>Initialize: </a:t>
            </a:r>
            <a:r>
              <a:rPr lang="en-US" sz="1700" b="1" dirty="0">
                <a:solidFill>
                  <a:srgbClr val="FF0000"/>
                </a:solidFill>
              </a:rPr>
              <a:t>result</a:t>
            </a:r>
            <a:r>
              <a:rPr lang="en-US" sz="1700" dirty="0">
                <a:solidFill>
                  <a:srgbClr val="FFFF00"/>
                </a:solidFill>
              </a:rPr>
              <a:t> </a:t>
            </a:r>
            <a:r>
              <a:rPr lang="en-US" sz="1700" dirty="0"/>
              <a:t>= each point is a cluster  </a:t>
            </a:r>
            <a:r>
              <a:rPr lang="en-US" sz="1700" b="1" dirty="0">
                <a:solidFill>
                  <a:srgbClr val="7030A0"/>
                </a:solidFill>
              </a:rPr>
              <a:t>// [[0], [1], [2], [3]…..[N]]</a:t>
            </a:r>
          </a:p>
          <a:p>
            <a:pPr marL="0" indent="0">
              <a:buFont typeface="Arial" panose="020B0604020202020204" pitchFamily="34" charset="0"/>
              <a:buNone/>
            </a:pPr>
            <a:r>
              <a:rPr lang="en-US" sz="1700" dirty="0">
                <a:solidFill>
                  <a:schemeClr val="tx1">
                    <a:lumMod val="95000"/>
                  </a:schemeClr>
                </a:solidFill>
              </a:rPr>
              <a:t>   (</a:t>
            </a:r>
            <a:r>
              <a:rPr lang="en-US" sz="1700" b="1" dirty="0">
                <a:solidFill>
                  <a:schemeClr val="bg1"/>
                </a:solidFill>
              </a:rPr>
              <a:t>number_of_clusters </a:t>
            </a:r>
            <a:r>
              <a:rPr lang="en-US" sz="1700" dirty="0">
                <a:solidFill>
                  <a:schemeClr val="tx1">
                    <a:lumMod val="95000"/>
                  </a:schemeClr>
                </a:solidFill>
              </a:rPr>
              <a:t>=</a:t>
            </a:r>
            <a:r>
              <a:rPr lang="en-US" sz="1700" dirty="0"/>
              <a:t> </a:t>
            </a:r>
            <a:r>
              <a:rPr lang="en-US" sz="1700" b="1" dirty="0">
                <a:solidFill>
                  <a:schemeClr val="accent1"/>
                </a:solidFill>
              </a:rPr>
              <a:t>N</a:t>
            </a:r>
            <a:r>
              <a:rPr lang="en-US" sz="1700" dirty="0">
                <a:solidFill>
                  <a:schemeClr val="tx1">
                    <a:lumMod val="95000"/>
                  </a:schemeClr>
                </a:solidFill>
              </a:rPr>
              <a:t>)</a:t>
            </a:r>
          </a:p>
          <a:p>
            <a:pPr>
              <a:buFont typeface="Wingdings" panose="05000000000000000000" pitchFamily="2" charset="2"/>
              <a:buChar char="q"/>
            </a:pPr>
            <a:r>
              <a:rPr lang="en-US" sz="1700" dirty="0">
                <a:solidFill>
                  <a:schemeClr val="tx1">
                    <a:lumMod val="95000"/>
                  </a:schemeClr>
                </a:solidFill>
              </a:rPr>
              <a:t>While (</a:t>
            </a:r>
            <a:r>
              <a:rPr lang="en-US" sz="1700" b="1" dirty="0">
                <a:solidFill>
                  <a:schemeClr val="bg1"/>
                </a:solidFill>
              </a:rPr>
              <a:t>number_of_clusters </a:t>
            </a:r>
            <a:r>
              <a:rPr lang="en-US" sz="1700" dirty="0">
                <a:solidFill>
                  <a:schemeClr val="tx1">
                    <a:lumMod val="95000"/>
                  </a:schemeClr>
                </a:solidFill>
              </a:rPr>
              <a:t>&gt; </a:t>
            </a:r>
            <a:r>
              <a:rPr lang="en-US" sz="1700" b="1" dirty="0">
                <a:solidFill>
                  <a:srgbClr val="FFC000"/>
                </a:solidFill>
              </a:rPr>
              <a:t>n_clusters</a:t>
            </a:r>
            <a:r>
              <a:rPr lang="en-US" sz="1700" dirty="0">
                <a:solidFill>
                  <a:schemeClr val="tx1">
                    <a:lumMod val="95000"/>
                  </a:schemeClr>
                </a:solidFill>
              </a:rPr>
              <a:t>)</a:t>
            </a:r>
          </a:p>
          <a:p>
            <a:pPr marL="742950" lvl="1" indent="-285750">
              <a:buFont typeface="Wingdings" panose="05000000000000000000" pitchFamily="2" charset="2"/>
              <a:buChar char="Ø"/>
            </a:pPr>
            <a:r>
              <a:rPr lang="en-US" sz="1700" dirty="0">
                <a:solidFill>
                  <a:schemeClr val="tx1">
                    <a:lumMod val="95000"/>
                  </a:schemeClr>
                </a:solidFill>
              </a:rPr>
              <a:t>Find 2 closest clusters from distance matrix</a:t>
            </a:r>
          </a:p>
          <a:p>
            <a:pPr marL="1200150" lvl="2" indent="-285750">
              <a:buFont typeface="Wingdings" panose="05000000000000000000" pitchFamily="2" charset="2"/>
              <a:buChar char="Ø"/>
            </a:pPr>
            <a:r>
              <a:rPr lang="en-US" sz="1700" dirty="0">
                <a:solidFill>
                  <a:schemeClr val="tx1">
                    <a:lumMod val="95000"/>
                  </a:schemeClr>
                </a:solidFill>
              </a:rPr>
              <a:t>For each distance of point(row)	</a:t>
            </a:r>
          </a:p>
          <a:p>
            <a:pPr marL="1657350" lvl="3" indent="-285750">
              <a:buFont typeface="Wingdings" panose="05000000000000000000" pitchFamily="2" charset="2"/>
              <a:buChar char="Ø"/>
            </a:pPr>
            <a:r>
              <a:rPr lang="en-US" sz="1700" dirty="0">
                <a:solidFill>
                  <a:schemeClr val="tx1">
                    <a:lumMod val="95000"/>
                  </a:schemeClr>
                </a:solidFill>
              </a:rPr>
              <a:t>For each distance of point(column) of row</a:t>
            </a:r>
          </a:p>
          <a:p>
            <a:pPr marL="2114550" lvl="4" indent="-285750">
              <a:buFont typeface="Wingdings" panose="05000000000000000000" pitchFamily="2" charset="2"/>
              <a:buChar char="Ø"/>
            </a:pPr>
            <a:r>
              <a:rPr lang="en-US" sz="1700" dirty="0">
                <a:solidFill>
                  <a:schemeClr val="tx1">
                    <a:lumMod val="95000"/>
                  </a:schemeClr>
                </a:solidFill>
              </a:rPr>
              <a:t>If (point(column) == Diagnal) -&gt; continue;</a:t>
            </a:r>
          </a:p>
          <a:p>
            <a:pPr marL="2114550" lvl="4" indent="-285750">
              <a:buFont typeface="Wingdings" panose="05000000000000000000" pitchFamily="2" charset="2"/>
              <a:buChar char="Ø"/>
            </a:pPr>
            <a:r>
              <a:rPr lang="en-US" sz="1700" dirty="0">
                <a:solidFill>
                  <a:schemeClr val="tx1">
                    <a:lumMod val="95000"/>
                  </a:schemeClr>
                </a:solidFill>
              </a:rPr>
              <a:t>Update if smaller than the current minimal distance</a:t>
            </a:r>
          </a:p>
          <a:p>
            <a:pPr marL="742950" lvl="1" indent="-285750">
              <a:buFont typeface="Wingdings" panose="05000000000000000000" pitchFamily="2" charset="2"/>
              <a:buChar char="Ø"/>
            </a:pPr>
            <a:r>
              <a:rPr lang="en-US" sz="1700" dirty="0">
                <a:solidFill>
                  <a:schemeClr val="tx1">
                    <a:lumMod val="95000"/>
                  </a:schemeClr>
                </a:solidFill>
              </a:rPr>
              <a:t>Update matrix with minimum of the two columns (and rows), only one column/row represents the new cluster</a:t>
            </a:r>
          </a:p>
          <a:p>
            <a:pPr marL="742950" lvl="1" indent="-285750">
              <a:buFont typeface="Wingdings" panose="05000000000000000000" pitchFamily="2" charset="2"/>
              <a:buChar char="Ø"/>
            </a:pPr>
            <a:r>
              <a:rPr lang="en-US" sz="1700" dirty="0">
                <a:solidFill>
                  <a:schemeClr val="tx1">
                    <a:lumMod val="95000"/>
                  </a:schemeClr>
                </a:solidFill>
              </a:rPr>
              <a:t>Update </a:t>
            </a:r>
            <a:r>
              <a:rPr lang="en-US" sz="1700" b="1" dirty="0">
                <a:solidFill>
                  <a:srgbClr val="FF0000"/>
                </a:solidFill>
              </a:rPr>
              <a:t>result</a:t>
            </a:r>
          </a:p>
        </p:txBody>
      </p:sp>
    </p:spTree>
    <p:extLst>
      <p:ext uri="{BB962C8B-B14F-4D97-AF65-F5344CB8AC3E}">
        <p14:creationId xmlns:p14="http://schemas.microsoft.com/office/powerpoint/2010/main" val="41020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1340142" y="1094794"/>
            <a:ext cx="9831066" cy="523220"/>
          </a:xfrm>
          <a:prstGeom prst="rect">
            <a:avLst/>
          </a:prstGeom>
          <a:noFill/>
        </p:spPr>
        <p:txBody>
          <a:bodyPr wrap="square" rtlCol="0" anchor="ctr">
            <a:spAutoFit/>
          </a:bodyPr>
          <a:lstStyle/>
          <a:p>
            <a:r>
              <a:rPr lang="da-DK" altLang="ko-KR" sz="2800" dirty="0">
                <a:solidFill>
                  <a:schemeClr val="bg2">
                    <a:lumMod val="10000"/>
                  </a:schemeClr>
                </a:solidFill>
                <a:cs typeface="Arial" pitchFamily="34" charset="0"/>
              </a:rPr>
              <a:t>Pseudocode Algorithm After Optimization (for single linkage)</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12" name="Text Placeholder 2">
            <a:extLst>
              <a:ext uri="{FF2B5EF4-FFF2-40B4-BE49-F238E27FC236}">
                <a16:creationId xmlns:a16="http://schemas.microsoft.com/office/drawing/2014/main" id="{6993E18F-1985-47E2-A9AD-7D0A13334C6C}"/>
              </a:ext>
            </a:extLst>
          </p:cNvPr>
          <p:cNvSpPr txBox="1">
            <a:spLocks/>
          </p:cNvSpPr>
          <p:nvPr/>
        </p:nvSpPr>
        <p:spPr>
          <a:xfrm>
            <a:off x="1340142" y="1894942"/>
            <a:ext cx="8614741" cy="35579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00" dirty="0"/>
              <a:t>HCA(dist_mtx[N][N] , n_clusters)</a:t>
            </a:r>
          </a:p>
          <a:p>
            <a:pPr>
              <a:buFont typeface="Wingdings" panose="05000000000000000000" pitchFamily="2" charset="2"/>
              <a:buChar char="q"/>
            </a:pPr>
            <a:r>
              <a:rPr lang="en-US" sz="1700" dirty="0"/>
              <a:t>Initialize: </a:t>
            </a:r>
            <a:r>
              <a:rPr lang="en-US" sz="1700" b="1" dirty="0">
                <a:solidFill>
                  <a:srgbClr val="FF0000"/>
                </a:solidFill>
              </a:rPr>
              <a:t>result</a:t>
            </a:r>
            <a:r>
              <a:rPr lang="en-US" sz="1700" dirty="0">
                <a:solidFill>
                  <a:srgbClr val="FFFF00"/>
                </a:solidFill>
              </a:rPr>
              <a:t> </a:t>
            </a:r>
            <a:r>
              <a:rPr lang="en-US" sz="1700" dirty="0"/>
              <a:t>= each point is a cluster  </a:t>
            </a:r>
            <a:r>
              <a:rPr lang="en-US" sz="1700" b="1" dirty="0">
                <a:solidFill>
                  <a:srgbClr val="7030A0"/>
                </a:solidFill>
              </a:rPr>
              <a:t>// [[0], [1], [2], [3]…..[N]]</a:t>
            </a:r>
          </a:p>
          <a:p>
            <a:pPr marL="0" indent="0">
              <a:buFont typeface="Arial" panose="020B0604020202020204" pitchFamily="34" charset="0"/>
              <a:buNone/>
            </a:pPr>
            <a:r>
              <a:rPr lang="en-US" sz="1700" dirty="0">
                <a:solidFill>
                  <a:schemeClr val="tx1">
                    <a:lumMod val="95000"/>
                  </a:schemeClr>
                </a:solidFill>
              </a:rPr>
              <a:t>   (</a:t>
            </a:r>
            <a:r>
              <a:rPr lang="en-US" sz="1700" b="1" dirty="0">
                <a:solidFill>
                  <a:schemeClr val="bg1"/>
                </a:solidFill>
              </a:rPr>
              <a:t>number_of_clusters </a:t>
            </a:r>
            <a:r>
              <a:rPr lang="en-US" sz="1700" dirty="0">
                <a:solidFill>
                  <a:schemeClr val="tx1">
                    <a:lumMod val="95000"/>
                  </a:schemeClr>
                </a:solidFill>
              </a:rPr>
              <a:t>=</a:t>
            </a:r>
            <a:r>
              <a:rPr lang="en-US" sz="1700" dirty="0"/>
              <a:t> </a:t>
            </a:r>
            <a:r>
              <a:rPr lang="en-US" sz="1700" b="1" dirty="0">
                <a:solidFill>
                  <a:schemeClr val="accent1"/>
                </a:solidFill>
              </a:rPr>
              <a:t>N</a:t>
            </a:r>
            <a:r>
              <a:rPr lang="en-US" sz="1700" dirty="0">
                <a:solidFill>
                  <a:schemeClr val="tx1">
                    <a:lumMod val="95000"/>
                  </a:schemeClr>
                </a:solidFill>
              </a:rPr>
              <a:t>)</a:t>
            </a:r>
          </a:p>
          <a:p>
            <a:pPr marL="0" indent="0">
              <a:spcBef>
                <a:spcPts val="0"/>
              </a:spcBef>
              <a:buFont typeface="Arial" panose="020B0604020202020204" pitchFamily="34" charset="0"/>
              <a:buNone/>
            </a:pPr>
            <a:r>
              <a:rPr lang="en-US" sz="1700" b="1" dirty="0">
                <a:solidFill>
                  <a:srgbClr val="002060"/>
                </a:solidFill>
              </a:rPr>
              <a:t>nearest_array </a:t>
            </a:r>
            <a:r>
              <a:rPr lang="en-US" sz="1700" dirty="0">
                <a:solidFill>
                  <a:schemeClr val="tx1">
                    <a:lumMod val="95000"/>
                  </a:schemeClr>
                </a:solidFill>
              </a:rPr>
              <a:t>= number of columns at distance matrix </a:t>
            </a:r>
            <a:r>
              <a:rPr lang="en-US" sz="1700" b="1" dirty="0">
                <a:solidFill>
                  <a:srgbClr val="7030A0"/>
                </a:solidFill>
              </a:rPr>
              <a:t>// each index at this array 		                                                                            represent the minimum  </a:t>
            </a:r>
          </a:p>
          <a:p>
            <a:pPr marL="0" indent="0">
              <a:spcBef>
                <a:spcPts val="0"/>
              </a:spcBef>
              <a:buFont typeface="Arial" panose="020B0604020202020204" pitchFamily="34" charset="0"/>
              <a:buNone/>
            </a:pPr>
            <a:r>
              <a:rPr lang="en-US" sz="1700" b="1" dirty="0">
                <a:solidFill>
                  <a:srgbClr val="7030A0"/>
                </a:solidFill>
              </a:rPr>
              <a:t>                                                                                           value of the each column.</a:t>
            </a:r>
          </a:p>
          <a:p>
            <a:pPr>
              <a:buFont typeface="Wingdings" panose="05000000000000000000" pitchFamily="2" charset="2"/>
              <a:buChar char="q"/>
            </a:pPr>
            <a:r>
              <a:rPr lang="en-US" sz="1700" dirty="0">
                <a:solidFill>
                  <a:schemeClr val="tx1">
                    <a:lumMod val="95000"/>
                  </a:schemeClr>
                </a:solidFill>
              </a:rPr>
              <a:t>While (</a:t>
            </a:r>
            <a:r>
              <a:rPr lang="en-US" sz="1700" b="1" dirty="0">
                <a:solidFill>
                  <a:schemeClr val="bg1"/>
                </a:solidFill>
              </a:rPr>
              <a:t>number_of_clusters </a:t>
            </a:r>
            <a:r>
              <a:rPr lang="en-US" sz="1700" dirty="0">
                <a:solidFill>
                  <a:schemeClr val="tx1">
                    <a:lumMod val="95000"/>
                  </a:schemeClr>
                </a:solidFill>
              </a:rPr>
              <a:t>&gt; </a:t>
            </a:r>
            <a:r>
              <a:rPr lang="en-US" sz="1700" b="1" dirty="0">
                <a:solidFill>
                  <a:srgbClr val="FFC000"/>
                </a:solidFill>
              </a:rPr>
              <a:t>n_clusters</a:t>
            </a:r>
            <a:r>
              <a:rPr lang="en-US" sz="1700" dirty="0">
                <a:solidFill>
                  <a:schemeClr val="tx1">
                    <a:lumMod val="95000"/>
                  </a:schemeClr>
                </a:solidFill>
              </a:rPr>
              <a:t>)</a:t>
            </a:r>
          </a:p>
          <a:p>
            <a:pPr marL="742950" lvl="1" indent="-285750">
              <a:buFont typeface="Wingdings" panose="05000000000000000000" pitchFamily="2" charset="2"/>
              <a:buChar char="Ø"/>
            </a:pPr>
            <a:r>
              <a:rPr lang="en-US" sz="1700" dirty="0">
                <a:solidFill>
                  <a:schemeClr val="tx1">
                    <a:lumMod val="95000"/>
                  </a:schemeClr>
                </a:solidFill>
              </a:rPr>
              <a:t>Find 2 closest clusters from </a:t>
            </a:r>
            <a:r>
              <a:rPr lang="en-US" sz="1700" b="1" dirty="0">
                <a:solidFill>
                  <a:srgbClr val="002060"/>
                </a:solidFill>
              </a:rPr>
              <a:t>nearest_array </a:t>
            </a:r>
            <a:endParaRPr lang="en-US" sz="1700" dirty="0">
              <a:solidFill>
                <a:schemeClr val="tx1">
                  <a:lumMod val="95000"/>
                </a:schemeClr>
              </a:solidFill>
            </a:endParaRPr>
          </a:p>
          <a:p>
            <a:pPr marL="742950" lvl="1" indent="-285750">
              <a:buFont typeface="Wingdings" panose="05000000000000000000" pitchFamily="2" charset="2"/>
              <a:buChar char="Ø"/>
            </a:pPr>
            <a:r>
              <a:rPr lang="en-US" sz="1700" dirty="0">
                <a:solidFill>
                  <a:schemeClr val="tx1">
                    <a:lumMod val="95000"/>
                  </a:schemeClr>
                </a:solidFill>
              </a:rPr>
              <a:t>Update distance matrix</a:t>
            </a:r>
          </a:p>
          <a:p>
            <a:pPr marL="742950" lvl="1" indent="-285750">
              <a:buFont typeface="Wingdings" panose="05000000000000000000" pitchFamily="2" charset="2"/>
              <a:buChar char="Ø"/>
            </a:pPr>
            <a:r>
              <a:rPr lang="en-US" sz="1700" dirty="0">
                <a:solidFill>
                  <a:schemeClr val="tx1">
                    <a:lumMod val="95000"/>
                  </a:schemeClr>
                </a:solidFill>
              </a:rPr>
              <a:t>Updaate </a:t>
            </a:r>
            <a:r>
              <a:rPr lang="en-US" sz="1700" b="1" dirty="0">
                <a:solidFill>
                  <a:srgbClr val="002060"/>
                </a:solidFill>
              </a:rPr>
              <a:t>nearest_array </a:t>
            </a:r>
          </a:p>
          <a:p>
            <a:pPr marL="742950" lvl="1" indent="-285750">
              <a:buFont typeface="Wingdings" panose="05000000000000000000" pitchFamily="2" charset="2"/>
              <a:buChar char="Ø"/>
            </a:pPr>
            <a:r>
              <a:rPr lang="en-US" sz="1700" dirty="0">
                <a:solidFill>
                  <a:schemeClr val="tx1">
                    <a:lumMod val="95000"/>
                  </a:schemeClr>
                </a:solidFill>
              </a:rPr>
              <a:t>Update </a:t>
            </a:r>
            <a:r>
              <a:rPr lang="en-US" sz="1700" b="1" dirty="0">
                <a:solidFill>
                  <a:srgbClr val="FF0000"/>
                </a:solidFill>
              </a:rPr>
              <a:t>result </a:t>
            </a:r>
          </a:p>
        </p:txBody>
      </p:sp>
    </p:spTree>
    <p:extLst>
      <p:ext uri="{BB962C8B-B14F-4D97-AF65-F5344CB8AC3E}">
        <p14:creationId xmlns:p14="http://schemas.microsoft.com/office/powerpoint/2010/main" val="372085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713761" y="578475"/>
            <a:ext cx="3144040" cy="523220"/>
          </a:xfrm>
          <a:prstGeom prst="rect">
            <a:avLst/>
          </a:prstGeom>
          <a:noFill/>
        </p:spPr>
        <p:txBody>
          <a:bodyPr wrap="square" rtlCol="0" anchor="ctr">
            <a:spAutoFit/>
          </a:bodyPr>
          <a:lstStyle/>
          <a:p>
            <a:r>
              <a:rPr lang="da-DK" altLang="ko-KR" sz="2800" dirty="0">
                <a:solidFill>
                  <a:schemeClr val="bg2">
                    <a:lumMod val="10000"/>
                  </a:schemeClr>
                </a:solidFill>
                <a:cs typeface="Arial" pitchFamily="34" charset="0"/>
              </a:rPr>
              <a:t>Running Time</a:t>
            </a: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graphicFrame>
        <p:nvGraphicFramePr>
          <p:cNvPr id="2" name="Table 2">
            <a:extLst>
              <a:ext uri="{FF2B5EF4-FFF2-40B4-BE49-F238E27FC236}">
                <a16:creationId xmlns:a16="http://schemas.microsoft.com/office/drawing/2014/main" id="{E44BCC67-E16F-4682-A466-FF6D13233C45}"/>
              </a:ext>
            </a:extLst>
          </p:cNvPr>
          <p:cNvGraphicFramePr>
            <a:graphicFrameLocks noGrp="1"/>
          </p:cNvGraphicFramePr>
          <p:nvPr>
            <p:extLst>
              <p:ext uri="{D42A27DB-BD31-4B8C-83A1-F6EECF244321}">
                <p14:modId xmlns:p14="http://schemas.microsoft.com/office/powerpoint/2010/main" val="3309690734"/>
              </p:ext>
            </p:extLst>
          </p:nvPr>
        </p:nvGraphicFramePr>
        <p:xfrm>
          <a:off x="1621287" y="2147978"/>
          <a:ext cx="8949426" cy="2415396"/>
        </p:xfrm>
        <a:graphic>
          <a:graphicData uri="http://schemas.openxmlformats.org/drawingml/2006/table">
            <a:tbl>
              <a:tblPr rtl="1" firstRow="1" bandRow="1">
                <a:tableStyleId>{5C22544A-7EE6-4342-B048-85BDC9FD1C3A}</a:tableStyleId>
              </a:tblPr>
              <a:tblGrid>
                <a:gridCol w="2983142">
                  <a:extLst>
                    <a:ext uri="{9D8B030D-6E8A-4147-A177-3AD203B41FA5}">
                      <a16:colId xmlns:a16="http://schemas.microsoft.com/office/drawing/2014/main" val="2490630305"/>
                    </a:ext>
                  </a:extLst>
                </a:gridCol>
                <a:gridCol w="2983142">
                  <a:extLst>
                    <a:ext uri="{9D8B030D-6E8A-4147-A177-3AD203B41FA5}">
                      <a16:colId xmlns:a16="http://schemas.microsoft.com/office/drawing/2014/main" val="1752163859"/>
                    </a:ext>
                  </a:extLst>
                </a:gridCol>
                <a:gridCol w="2983142">
                  <a:extLst>
                    <a:ext uri="{9D8B030D-6E8A-4147-A177-3AD203B41FA5}">
                      <a16:colId xmlns:a16="http://schemas.microsoft.com/office/drawing/2014/main" val="1996637899"/>
                    </a:ext>
                  </a:extLst>
                </a:gridCol>
              </a:tblGrid>
              <a:tr h="795469">
                <a:tc>
                  <a:txBody>
                    <a:bodyPr/>
                    <a:lstStyle/>
                    <a:p>
                      <a:pPr algn="ctr" rtl="1"/>
                      <a:endParaRPr lang="he-IL" dirty="0"/>
                    </a:p>
                  </a:txBody>
                  <a:tcPr/>
                </a:tc>
                <a:tc>
                  <a:txBody>
                    <a:bodyPr/>
                    <a:lstStyle/>
                    <a:p>
                      <a:pPr algn="ctr" rtl="1"/>
                      <a:r>
                        <a:rPr lang="en-US" b="0" dirty="0"/>
                        <a:t>Our implementaion</a:t>
                      </a:r>
                      <a:endParaRPr lang="he-IL" b="0" dirty="0"/>
                    </a:p>
                  </a:txBody>
                  <a:tcPr/>
                </a:tc>
                <a:tc>
                  <a:txBody>
                    <a:bodyPr/>
                    <a:lstStyle/>
                    <a:p>
                      <a:pPr algn="ctr" rtl="1"/>
                      <a:r>
                        <a:rPr lang="en-US" b="0" dirty="0"/>
                        <a:t>System implementaion</a:t>
                      </a:r>
                      <a:endParaRPr lang="he-IL" b="0" dirty="0"/>
                    </a:p>
                  </a:txBody>
                  <a:tcPr/>
                </a:tc>
                <a:extLst>
                  <a:ext uri="{0D108BD9-81ED-4DB2-BD59-A6C34878D82A}">
                    <a16:rowId xmlns:a16="http://schemas.microsoft.com/office/drawing/2014/main" val="2434160516"/>
                  </a:ext>
                </a:extLst>
              </a:tr>
              <a:tr h="824458">
                <a:tc>
                  <a:txBody>
                    <a:bodyPr/>
                    <a:lstStyle/>
                    <a:p>
                      <a:pPr algn="ctr" rtl="1"/>
                      <a:r>
                        <a:rPr lang="en-US" dirty="0"/>
                        <a:t>CPP</a:t>
                      </a:r>
                      <a:endParaRPr lang="he-IL" dirty="0"/>
                    </a:p>
                  </a:txBody>
                  <a:tcPr/>
                </a:tc>
                <a:tc>
                  <a:txBody>
                    <a:bodyPr/>
                    <a:lstStyle/>
                    <a:p>
                      <a:pPr algn="ctr" rtl="1"/>
                      <a:r>
                        <a:rPr lang="en-US" dirty="0"/>
                        <a:t>7.3114644 [Sec]</a:t>
                      </a:r>
                      <a:endParaRPr lang="he-IL" dirty="0"/>
                    </a:p>
                  </a:txBody>
                  <a:tcPr/>
                </a:tc>
                <a:tc>
                  <a:txBody>
                    <a:bodyPr/>
                    <a:lstStyle/>
                    <a:p>
                      <a:pPr algn="ctr" rtl="1"/>
                      <a:r>
                        <a:rPr lang="en-US" dirty="0"/>
                        <a:t>1.3549842 [Sec]</a:t>
                      </a:r>
                      <a:endParaRPr lang="he-IL" dirty="0"/>
                    </a:p>
                  </a:txBody>
                  <a:tcPr/>
                </a:tc>
                <a:extLst>
                  <a:ext uri="{0D108BD9-81ED-4DB2-BD59-A6C34878D82A}">
                    <a16:rowId xmlns:a16="http://schemas.microsoft.com/office/drawing/2014/main" val="3459057142"/>
                  </a:ext>
                </a:extLst>
              </a:tr>
              <a:tr h="795469">
                <a:tc>
                  <a:txBody>
                    <a:bodyPr/>
                    <a:lstStyle/>
                    <a:p>
                      <a:pPr algn="ctr" rtl="1"/>
                      <a:r>
                        <a:rPr lang="en-US" dirty="0"/>
                        <a:t>Python</a:t>
                      </a:r>
                      <a:endParaRPr lang="he-IL" dirty="0"/>
                    </a:p>
                  </a:txBody>
                  <a:tcPr/>
                </a:tc>
                <a:tc>
                  <a:txBody>
                    <a:bodyPr/>
                    <a:lstStyle/>
                    <a:p>
                      <a:pPr algn="ctr" rtl="1"/>
                      <a:r>
                        <a:rPr lang="en-US" dirty="0"/>
                        <a:t> [Sec]</a:t>
                      </a:r>
                      <a:r>
                        <a:rPr lang="he-IL" dirty="0"/>
                        <a:t>12.8296456 </a:t>
                      </a:r>
                    </a:p>
                  </a:txBody>
                  <a:tcPr/>
                </a:tc>
                <a:tc>
                  <a:txBody>
                    <a:bodyPr/>
                    <a:lstStyle/>
                    <a:p>
                      <a:pPr algn="ctr" rtl="1"/>
                      <a:r>
                        <a:rPr lang="en-US" dirty="0"/>
                        <a:t> 4.4984834 [Sec]</a:t>
                      </a:r>
                      <a:endParaRPr lang="he-IL" dirty="0"/>
                    </a:p>
                  </a:txBody>
                  <a:tcPr/>
                </a:tc>
                <a:extLst>
                  <a:ext uri="{0D108BD9-81ED-4DB2-BD59-A6C34878D82A}">
                    <a16:rowId xmlns:a16="http://schemas.microsoft.com/office/drawing/2014/main" val="1611654216"/>
                  </a:ext>
                </a:extLst>
              </a:tr>
            </a:tbl>
          </a:graphicData>
        </a:graphic>
      </p:graphicFrame>
    </p:spTree>
    <p:extLst>
      <p:ext uri="{BB962C8B-B14F-4D97-AF65-F5344CB8AC3E}">
        <p14:creationId xmlns:p14="http://schemas.microsoft.com/office/powerpoint/2010/main" val="408770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230682" y="440452"/>
            <a:ext cx="3144040" cy="523220"/>
          </a:xfrm>
          <a:prstGeom prst="rect">
            <a:avLst/>
          </a:prstGeom>
          <a:noFill/>
        </p:spPr>
        <p:txBody>
          <a:bodyPr wrap="square" rtlCol="0" anchor="ctr">
            <a:spAutoFit/>
          </a:bodyPr>
          <a:lstStyle/>
          <a:p>
            <a:r>
              <a:rPr lang="da-DK" altLang="ko-KR" sz="2800" dirty="0">
                <a:solidFill>
                  <a:schemeClr val="bg2">
                    <a:lumMod val="10000"/>
                  </a:schemeClr>
                </a:solidFill>
                <a:cs typeface="Arial" pitchFamily="34" charset="0"/>
              </a:rPr>
              <a:t>Code Optimization</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4" name="Content Placeholder 2">
            <a:extLst>
              <a:ext uri="{FF2B5EF4-FFF2-40B4-BE49-F238E27FC236}">
                <a16:creationId xmlns:a16="http://schemas.microsoft.com/office/drawing/2014/main" id="{F25468C5-CA6C-4F7E-90A1-3456C82083B2}"/>
              </a:ext>
            </a:extLst>
          </p:cNvPr>
          <p:cNvSpPr txBox="1">
            <a:spLocks/>
          </p:cNvSpPr>
          <p:nvPr/>
        </p:nvSpPr>
        <p:spPr>
          <a:xfrm>
            <a:off x="1091243" y="2459345"/>
            <a:ext cx="3817187" cy="1307252"/>
          </a:xfrm>
          <a:prstGeom prst="roundRect">
            <a:avLst>
              <a:gd name="adj" fmla="val 1970"/>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C++</a:t>
            </a:r>
          </a:p>
          <a:p>
            <a:pPr algn="ctr"/>
            <a:r>
              <a:rPr lang="en-US" sz="2000" dirty="0"/>
              <a:t>Use runtime-reducing functions, such as Transfrom, and the Vector library and reserve for a list.</a:t>
            </a:r>
            <a:endParaRPr lang="en-US" sz="1200" dirty="0"/>
          </a:p>
        </p:txBody>
      </p:sp>
      <p:sp>
        <p:nvSpPr>
          <p:cNvPr id="5" name="Content Placeholder 3">
            <a:extLst>
              <a:ext uri="{FF2B5EF4-FFF2-40B4-BE49-F238E27FC236}">
                <a16:creationId xmlns:a16="http://schemas.microsoft.com/office/drawing/2014/main" id="{2A17E181-B384-436C-B0AB-5ED5A30CBCE1}"/>
              </a:ext>
            </a:extLst>
          </p:cNvPr>
          <p:cNvSpPr txBox="1">
            <a:spLocks/>
          </p:cNvSpPr>
          <p:nvPr/>
        </p:nvSpPr>
        <p:spPr>
          <a:xfrm>
            <a:off x="6096000" y="2459345"/>
            <a:ext cx="5040000" cy="1184150"/>
          </a:xfrm>
          <a:prstGeom prst="roundRect">
            <a:avLst>
              <a:gd name="adj" fmla="val 2211"/>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Python</a:t>
            </a:r>
            <a:endParaRPr lang="en-US" sz="3200" b="1" u="sng" dirty="0"/>
          </a:p>
          <a:p>
            <a:r>
              <a:rPr lang="en-US" sz="2000" dirty="0"/>
              <a:t>NumPy library!</a:t>
            </a:r>
          </a:p>
          <a:p>
            <a:endParaRPr lang="en-US" sz="2000" dirty="0"/>
          </a:p>
        </p:txBody>
      </p:sp>
    </p:spTree>
    <p:extLst>
      <p:ext uri="{BB962C8B-B14F-4D97-AF65-F5344CB8AC3E}">
        <p14:creationId xmlns:p14="http://schemas.microsoft.com/office/powerpoint/2010/main" val="2124125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112919" y="325730"/>
            <a:ext cx="3848233" cy="769441"/>
          </a:xfrm>
          <a:prstGeom prst="rect">
            <a:avLst/>
          </a:prstGeom>
          <a:noFill/>
        </p:spPr>
        <p:txBody>
          <a:bodyPr wrap="square" rtlCol="0" anchor="ctr">
            <a:spAutoFit/>
          </a:bodyPr>
          <a:lstStyle/>
          <a:p>
            <a:r>
              <a:rPr lang="en-US" sz="4400" dirty="0"/>
              <a:t>pros and cons</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4" name="Content Placeholder 2">
            <a:extLst>
              <a:ext uri="{FF2B5EF4-FFF2-40B4-BE49-F238E27FC236}">
                <a16:creationId xmlns:a16="http://schemas.microsoft.com/office/drawing/2014/main" id="{2D25EF3F-803C-414F-A0A9-35B015F098E6}"/>
              </a:ext>
            </a:extLst>
          </p:cNvPr>
          <p:cNvSpPr txBox="1">
            <a:spLocks/>
          </p:cNvSpPr>
          <p:nvPr/>
        </p:nvSpPr>
        <p:spPr>
          <a:xfrm>
            <a:off x="685802" y="1869600"/>
            <a:ext cx="5040000" cy="3921601"/>
          </a:xfrm>
          <a:prstGeom prst="roundRect">
            <a:avLst>
              <a:gd name="adj" fmla="val 1970"/>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t>C++</a:t>
            </a:r>
          </a:p>
          <a:p>
            <a:pPr marL="0" indent="0">
              <a:buFont typeface="Arial" panose="020B0604020202020204" pitchFamily="34" charset="0"/>
              <a:buNone/>
            </a:pPr>
            <a:r>
              <a:rPr lang="en-US" sz="1900" b="1" u="sng" dirty="0"/>
              <a:t>PROS</a:t>
            </a:r>
          </a:p>
          <a:p>
            <a:r>
              <a:rPr lang="en-US" sz="1900" dirty="0"/>
              <a:t>Dynamic allocation</a:t>
            </a:r>
          </a:p>
          <a:p>
            <a:r>
              <a:rPr lang="en-US" sz="1900" dirty="0"/>
              <a:t>OOP</a:t>
            </a:r>
          </a:p>
          <a:p>
            <a:pPr marL="0" indent="0">
              <a:buNone/>
            </a:pPr>
            <a:endParaRPr lang="en-US" sz="1900" dirty="0"/>
          </a:p>
          <a:p>
            <a:pPr marL="0" indent="0">
              <a:buFont typeface="Arial" panose="020B0604020202020204" pitchFamily="34" charset="0"/>
              <a:buNone/>
            </a:pPr>
            <a:r>
              <a:rPr lang="en-US" sz="1900" b="1" u="sng" dirty="0"/>
              <a:t>CONS</a:t>
            </a:r>
          </a:p>
          <a:p>
            <a:r>
              <a:rPr lang="en-US" sz="1900" dirty="0"/>
              <a:t>No garbage collector </a:t>
            </a:r>
          </a:p>
          <a:p>
            <a:r>
              <a:rPr lang="en-US" sz="1900" dirty="0"/>
              <a:t>Less readable code</a:t>
            </a:r>
          </a:p>
          <a:p>
            <a:endParaRPr lang="en-US" sz="1500" dirty="0"/>
          </a:p>
        </p:txBody>
      </p:sp>
      <p:sp>
        <p:nvSpPr>
          <p:cNvPr id="5" name="Content Placeholder 2">
            <a:extLst>
              <a:ext uri="{FF2B5EF4-FFF2-40B4-BE49-F238E27FC236}">
                <a16:creationId xmlns:a16="http://schemas.microsoft.com/office/drawing/2014/main" id="{52599BA7-1B8E-4AED-A90D-116D08BDFA7F}"/>
              </a:ext>
            </a:extLst>
          </p:cNvPr>
          <p:cNvSpPr txBox="1">
            <a:spLocks/>
          </p:cNvSpPr>
          <p:nvPr/>
        </p:nvSpPr>
        <p:spPr bwMode="white">
          <a:xfrm>
            <a:off x="6466198" y="1879176"/>
            <a:ext cx="5040000" cy="3921601"/>
          </a:xfrm>
          <a:prstGeom prst="roundRect">
            <a:avLst>
              <a:gd name="adj" fmla="val 1970"/>
            </a:avLst>
          </a:prstGeom>
          <a:ln w="28575">
            <a:noFill/>
          </a:ln>
          <a:effectLst/>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2800" b="1" u="sng" dirty="0"/>
              <a:t>Python</a:t>
            </a:r>
          </a:p>
          <a:p>
            <a:pPr marL="0" indent="0">
              <a:buFont typeface="Arial"/>
              <a:buNone/>
            </a:pPr>
            <a:r>
              <a:rPr lang="en-US" sz="2000" b="1" u="sng" dirty="0"/>
              <a:t>PROS</a:t>
            </a:r>
          </a:p>
          <a:p>
            <a:r>
              <a:rPr lang="en-US" dirty="0"/>
              <a:t>Many efficient libraries (built in code optimization)</a:t>
            </a:r>
          </a:p>
          <a:p>
            <a:r>
              <a:rPr lang="en-US" dirty="0"/>
              <a:t>Much less code</a:t>
            </a:r>
          </a:p>
          <a:p>
            <a:endParaRPr lang="en-US" dirty="0"/>
          </a:p>
          <a:p>
            <a:pPr marL="0" indent="0">
              <a:buFont typeface="Arial"/>
              <a:buNone/>
            </a:pPr>
            <a:r>
              <a:rPr lang="en-US" sz="2000" b="1" u="sng" dirty="0"/>
              <a:t>CONS</a:t>
            </a:r>
          </a:p>
          <a:p>
            <a:r>
              <a:rPr lang="en-US" dirty="0"/>
              <a:t>No dynamic allocations</a:t>
            </a:r>
          </a:p>
          <a:p>
            <a:endParaRPr lang="en-US" sz="1500" dirty="0"/>
          </a:p>
        </p:txBody>
      </p:sp>
    </p:spTree>
    <p:extLst>
      <p:ext uri="{BB962C8B-B14F-4D97-AF65-F5344CB8AC3E}">
        <p14:creationId xmlns:p14="http://schemas.microsoft.com/office/powerpoint/2010/main" val="160146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EF3E5A-3F6E-496F-ADEF-27D28A93C54B}"/>
              </a:ext>
            </a:extLst>
          </p:cNvPr>
          <p:cNvGrpSpPr/>
          <p:nvPr/>
        </p:nvGrpSpPr>
        <p:grpSpPr>
          <a:xfrm>
            <a:off x="3806577" y="1270179"/>
            <a:ext cx="4450336" cy="3920434"/>
            <a:chOff x="1211957" y="656705"/>
            <a:chExt cx="4971329" cy="4379392"/>
          </a:xfrm>
        </p:grpSpPr>
        <p:cxnSp>
          <p:nvCxnSpPr>
            <p:cNvPr id="5" name="Straight Connector 4">
              <a:extLst>
                <a:ext uri="{FF2B5EF4-FFF2-40B4-BE49-F238E27FC236}">
                  <a16:creationId xmlns:a16="http://schemas.microsoft.com/office/drawing/2014/main" id="{65C7D24D-242B-4638-A576-7797D958DCB1}"/>
                </a:ext>
              </a:extLst>
            </p:cNvPr>
            <p:cNvCxnSpPr>
              <a:cxnSpLocks/>
              <a:stCxn id="39" idx="0"/>
              <a:endCxn id="38" idx="4"/>
            </p:cNvCxnSpPr>
            <p:nvPr userDrawn="1"/>
          </p:nvCxnSpPr>
          <p:spPr>
            <a:xfrm flipH="1">
              <a:off x="5986161" y="2759940"/>
              <a:ext cx="140803" cy="828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95135-7A75-4089-B76B-388C4B41440B}"/>
                </a:ext>
              </a:extLst>
            </p:cNvPr>
            <p:cNvCxnSpPr>
              <a:cxnSpLocks/>
              <a:stCxn id="38" idx="7"/>
              <a:endCxn id="46" idx="2"/>
            </p:cNvCxnSpPr>
            <p:nvPr userDrawn="1"/>
          </p:nvCxnSpPr>
          <p:spPr>
            <a:xfrm flipH="1">
              <a:off x="4112241" y="3732396"/>
              <a:ext cx="1814182" cy="1247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25F3E1-FEE7-4BEF-9F00-393E5B074314}"/>
                </a:ext>
              </a:extLst>
            </p:cNvPr>
            <p:cNvCxnSpPr>
              <a:cxnSpLocks/>
              <a:stCxn id="38" idx="6"/>
              <a:endCxn id="45" idx="2"/>
            </p:cNvCxnSpPr>
            <p:nvPr userDrawn="1"/>
          </p:nvCxnSpPr>
          <p:spPr>
            <a:xfrm flipH="1">
              <a:off x="4803222" y="3672657"/>
              <a:ext cx="1098458" cy="3646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EC3A7F-CCA0-4A0D-B6CE-534CD116AA58}"/>
                </a:ext>
              </a:extLst>
            </p:cNvPr>
            <p:cNvCxnSpPr>
              <a:cxnSpLocks/>
              <a:stCxn id="45" idx="7"/>
              <a:endCxn id="46" idx="3"/>
            </p:cNvCxnSpPr>
            <p:nvPr userDrawn="1"/>
          </p:nvCxnSpPr>
          <p:spPr>
            <a:xfrm flipH="1">
              <a:off x="4095746" y="4097077"/>
              <a:ext cx="563256" cy="84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4A4881-46DB-40A5-A738-C026F54BA051}"/>
                </a:ext>
              </a:extLst>
            </p:cNvPr>
            <p:cNvCxnSpPr>
              <a:cxnSpLocks/>
              <a:stCxn id="39" idx="4"/>
              <a:endCxn id="51" idx="1"/>
            </p:cNvCxnSpPr>
            <p:nvPr userDrawn="1"/>
          </p:nvCxnSpPr>
          <p:spPr>
            <a:xfrm flipH="1" flipV="1">
              <a:off x="5728406" y="1933680"/>
              <a:ext cx="398559" cy="713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F66AF5-F338-4F91-B345-D3308CA136D7}"/>
                </a:ext>
              </a:extLst>
            </p:cNvPr>
            <p:cNvCxnSpPr>
              <a:cxnSpLocks/>
              <a:stCxn id="40" idx="3"/>
              <a:endCxn id="51" idx="7"/>
            </p:cNvCxnSpPr>
            <p:nvPr userDrawn="1"/>
          </p:nvCxnSpPr>
          <p:spPr>
            <a:xfrm flipV="1">
              <a:off x="4921530" y="1933680"/>
              <a:ext cx="727225" cy="278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B950DB-1C91-406C-A111-2019D73F65E3}"/>
                </a:ext>
              </a:extLst>
            </p:cNvPr>
            <p:cNvCxnSpPr>
              <a:cxnSpLocks/>
              <a:stCxn id="40" idx="2"/>
              <a:endCxn id="39" idx="6"/>
            </p:cNvCxnSpPr>
            <p:nvPr userDrawn="1"/>
          </p:nvCxnSpPr>
          <p:spPr>
            <a:xfrm>
              <a:off x="4946275" y="2271818"/>
              <a:ext cx="1124369" cy="431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7A5620-6E1F-41E5-9A16-853C8FD16E18}"/>
                </a:ext>
              </a:extLst>
            </p:cNvPr>
            <p:cNvCxnSpPr>
              <a:cxnSpLocks/>
              <a:stCxn id="45" idx="4"/>
              <a:endCxn id="40" idx="0"/>
            </p:cNvCxnSpPr>
            <p:nvPr userDrawn="1"/>
          </p:nvCxnSpPr>
          <p:spPr>
            <a:xfrm flipV="1">
              <a:off x="4718739" y="2356301"/>
              <a:ext cx="143053" cy="1596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8E0582-C56F-4F6D-9FCF-5CB708172B70}"/>
                </a:ext>
              </a:extLst>
            </p:cNvPr>
            <p:cNvCxnSpPr>
              <a:cxnSpLocks/>
              <a:stCxn id="44" idx="3"/>
              <a:endCxn id="40" idx="7"/>
            </p:cNvCxnSpPr>
            <p:nvPr userDrawn="1"/>
          </p:nvCxnSpPr>
          <p:spPr>
            <a:xfrm flipV="1">
              <a:off x="3569267" y="2331557"/>
              <a:ext cx="1232788" cy="15426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725256-9F25-45DA-BE24-D78F0799E68F}"/>
                </a:ext>
              </a:extLst>
            </p:cNvPr>
            <p:cNvCxnSpPr>
              <a:cxnSpLocks/>
              <a:stCxn id="44" idx="2"/>
              <a:endCxn id="45" idx="6"/>
            </p:cNvCxnSpPr>
            <p:nvPr userDrawn="1"/>
          </p:nvCxnSpPr>
          <p:spPr>
            <a:xfrm>
              <a:off x="3582076" y="3937537"/>
              <a:ext cx="1052181" cy="99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E5DD90-B805-41FE-AD32-F6F95A64AAA1}"/>
                </a:ext>
              </a:extLst>
            </p:cNvPr>
            <p:cNvCxnSpPr>
              <a:cxnSpLocks/>
              <a:stCxn id="44" idx="1"/>
              <a:endCxn id="46" idx="4"/>
            </p:cNvCxnSpPr>
            <p:nvPr userDrawn="1"/>
          </p:nvCxnSpPr>
          <p:spPr>
            <a:xfrm>
              <a:off x="3546319" y="3991410"/>
              <a:ext cx="509601" cy="932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C46BB-68B5-41A3-AA27-F728B90F2629}"/>
                </a:ext>
              </a:extLst>
            </p:cNvPr>
            <p:cNvCxnSpPr>
              <a:cxnSpLocks/>
              <a:stCxn id="42" idx="1"/>
              <a:endCxn id="55" idx="6"/>
            </p:cNvCxnSpPr>
            <p:nvPr userDrawn="1"/>
          </p:nvCxnSpPr>
          <p:spPr>
            <a:xfrm>
              <a:off x="2027916" y="3374208"/>
              <a:ext cx="855063" cy="908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090EA-B9D2-41E5-A298-BBD8F0C5EB8F}"/>
                </a:ext>
              </a:extLst>
            </p:cNvPr>
            <p:cNvCxnSpPr>
              <a:cxnSpLocks/>
              <a:stCxn id="42" idx="0"/>
              <a:endCxn id="43" idx="4"/>
            </p:cNvCxnSpPr>
            <p:nvPr userDrawn="1"/>
          </p:nvCxnSpPr>
          <p:spPr>
            <a:xfrm>
              <a:off x="1986037" y="3384424"/>
              <a:ext cx="145307" cy="11563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D8F9B-4E8E-449C-B08D-DE501260C785}"/>
                </a:ext>
              </a:extLst>
            </p:cNvPr>
            <p:cNvCxnSpPr>
              <a:cxnSpLocks/>
              <a:stCxn id="48" idx="1"/>
              <a:endCxn id="41" idx="5"/>
            </p:cNvCxnSpPr>
            <p:nvPr userDrawn="1"/>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DF557-1CAF-49A2-8955-688540B002AC}"/>
                </a:ext>
              </a:extLst>
            </p:cNvPr>
            <p:cNvCxnSpPr>
              <a:cxnSpLocks/>
              <a:stCxn id="48" idx="7"/>
              <a:endCxn id="47" idx="4"/>
            </p:cNvCxnSpPr>
            <p:nvPr userDrawn="1"/>
          </p:nvCxnSpPr>
          <p:spPr>
            <a:xfrm flipH="1">
              <a:off x="1296439" y="1623239"/>
              <a:ext cx="476446"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307ECF-33A0-482B-82F0-75E8E57B6B13}"/>
                </a:ext>
              </a:extLst>
            </p:cNvPr>
            <p:cNvCxnSpPr>
              <a:cxnSpLocks/>
              <a:stCxn id="48" idx="3"/>
              <a:endCxn id="49" idx="6"/>
            </p:cNvCxnSpPr>
            <p:nvPr userDrawn="1"/>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EE00A1-8AD5-4836-AEE8-31A5596783FB}"/>
                </a:ext>
              </a:extLst>
            </p:cNvPr>
            <p:cNvCxnSpPr>
              <a:cxnSpLocks/>
              <a:stCxn id="53" idx="7"/>
              <a:endCxn id="49" idx="1"/>
            </p:cNvCxnSpPr>
            <p:nvPr userDrawn="1"/>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963B77-9653-46EE-869E-BF09251C6C1C}"/>
                </a:ext>
              </a:extLst>
            </p:cNvPr>
            <p:cNvCxnSpPr>
              <a:cxnSpLocks/>
              <a:stCxn id="51" idx="4"/>
              <a:endCxn id="52" idx="1"/>
            </p:cNvCxnSpPr>
            <p:nvPr userDrawn="1"/>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E8E8C4-41BD-4E92-B851-8F03C5E64AC2}"/>
                </a:ext>
              </a:extLst>
            </p:cNvPr>
            <p:cNvCxnSpPr>
              <a:cxnSpLocks/>
              <a:stCxn id="49" idx="0"/>
              <a:endCxn id="50" idx="5"/>
            </p:cNvCxnSpPr>
            <p:nvPr userDrawn="1"/>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097B9-9EFA-47E8-8553-89E31A671941}"/>
                </a:ext>
              </a:extLst>
            </p:cNvPr>
            <p:cNvCxnSpPr>
              <a:cxnSpLocks/>
              <a:stCxn id="53" idx="1"/>
              <a:endCxn id="52" idx="5"/>
            </p:cNvCxnSpPr>
            <p:nvPr userDrawn="1"/>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C8AD64-9C55-46D2-A610-E990F0E88A34}"/>
                </a:ext>
              </a:extLst>
            </p:cNvPr>
            <p:cNvCxnSpPr>
              <a:cxnSpLocks/>
              <a:stCxn id="48" idx="0"/>
              <a:endCxn id="42" idx="5"/>
            </p:cNvCxnSpPr>
            <p:nvPr userDrawn="1"/>
          </p:nvCxnSpPr>
          <p:spPr>
            <a:xfrm>
              <a:off x="1832622" y="1647984"/>
              <a:ext cx="128751" cy="1635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A03FF7-699D-4622-8412-BC52A41CB3EF}"/>
                </a:ext>
              </a:extLst>
            </p:cNvPr>
            <p:cNvCxnSpPr>
              <a:cxnSpLocks/>
              <a:stCxn id="43" idx="5"/>
              <a:endCxn id="47" idx="0"/>
            </p:cNvCxnSpPr>
            <p:nvPr userDrawn="1"/>
          </p:nvCxnSpPr>
          <p:spPr>
            <a:xfrm flipH="1" flipV="1">
              <a:off x="1296439" y="3101754"/>
              <a:ext cx="781816" cy="1475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548562-4420-4920-ACFC-FF933E40C6C5}"/>
                </a:ext>
              </a:extLst>
            </p:cNvPr>
            <p:cNvCxnSpPr>
              <a:cxnSpLocks/>
              <a:stCxn id="47" idx="1"/>
              <a:endCxn id="42" idx="0"/>
            </p:cNvCxnSpPr>
            <p:nvPr userDrawn="1"/>
          </p:nvCxnSpPr>
          <p:spPr>
            <a:xfrm>
              <a:off x="1356177" y="3077010"/>
              <a:ext cx="629860" cy="30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1046F0-49DB-44F0-9BEE-7932D8349CC2}"/>
                </a:ext>
              </a:extLst>
            </p:cNvPr>
            <p:cNvCxnSpPr>
              <a:cxnSpLocks/>
              <a:stCxn id="43" idx="1"/>
              <a:endCxn id="46" idx="6"/>
            </p:cNvCxnSpPr>
            <p:nvPr userDrawn="1"/>
          </p:nvCxnSpPr>
          <p:spPr>
            <a:xfrm>
              <a:off x="2220454" y="4668931"/>
              <a:ext cx="1779146" cy="310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B626CD-C765-45A9-A76E-8ADF4E30C1C7}"/>
                </a:ext>
              </a:extLst>
            </p:cNvPr>
            <p:cNvCxnSpPr>
              <a:cxnSpLocks/>
              <a:stCxn id="42" idx="2"/>
              <a:endCxn id="44" idx="6"/>
            </p:cNvCxnSpPr>
            <p:nvPr userDrawn="1"/>
          </p:nvCxnSpPr>
          <p:spPr>
            <a:xfrm>
              <a:off x="2050304" y="3337370"/>
              <a:ext cx="1365953" cy="567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97F11A-284C-4DD4-AB12-83B78C29B576}"/>
                </a:ext>
              </a:extLst>
            </p:cNvPr>
            <p:cNvCxnSpPr>
              <a:cxnSpLocks/>
              <a:stCxn id="41" idx="1"/>
              <a:endCxn id="44" idx="5"/>
            </p:cNvCxnSpPr>
            <p:nvPr userDrawn="1"/>
          </p:nvCxnSpPr>
          <p:spPr>
            <a:xfrm>
              <a:off x="2851098" y="2465260"/>
              <a:ext cx="600917" cy="1385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6E65F7-266D-4EAC-BBE7-571FAA5F9835}"/>
                </a:ext>
              </a:extLst>
            </p:cNvPr>
            <p:cNvCxnSpPr>
              <a:cxnSpLocks/>
              <a:stCxn id="41" idx="3"/>
            </p:cNvCxnSpPr>
            <p:nvPr userDrawn="1"/>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B5468E-CB99-4093-8C03-D6BDD0798987}"/>
                </a:ext>
              </a:extLst>
            </p:cNvPr>
            <p:cNvCxnSpPr>
              <a:cxnSpLocks/>
              <a:stCxn id="44" idx="4"/>
              <a:endCxn id="50" idx="7"/>
            </p:cNvCxnSpPr>
            <p:nvPr userDrawn="1"/>
          </p:nvCxnSpPr>
          <p:spPr>
            <a:xfrm flipV="1">
              <a:off x="3515393" y="1981755"/>
              <a:ext cx="468905" cy="1856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F700A7-40B7-453D-9A52-36537CBE2A77}"/>
                </a:ext>
              </a:extLst>
            </p:cNvPr>
            <p:cNvCxnSpPr>
              <a:cxnSpLocks/>
              <a:stCxn id="40" idx="5"/>
              <a:endCxn id="50" idx="1"/>
            </p:cNvCxnSpPr>
            <p:nvPr userDrawn="1"/>
          </p:nvCxnSpPr>
          <p:spPr>
            <a:xfrm flipH="1" flipV="1">
              <a:off x="4103774" y="1981755"/>
              <a:ext cx="698280" cy="230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DB5B7D-8629-40FF-A636-FCFBDCE702CC}"/>
                </a:ext>
              </a:extLst>
            </p:cNvPr>
            <p:cNvCxnSpPr>
              <a:cxnSpLocks/>
              <a:stCxn id="41" idx="7"/>
              <a:endCxn id="42" idx="3"/>
            </p:cNvCxnSpPr>
            <p:nvPr userDrawn="1"/>
          </p:nvCxnSpPr>
          <p:spPr>
            <a:xfrm flipH="1">
              <a:off x="2040089" y="2465260"/>
              <a:ext cx="691533" cy="830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74C353-FDD1-45B9-AC0C-9366ABA4B1D2}"/>
                </a:ext>
              </a:extLst>
            </p:cNvPr>
            <p:cNvCxnSpPr>
              <a:cxnSpLocks/>
              <a:stCxn id="39" idx="7"/>
              <a:endCxn id="45" idx="3"/>
            </p:cNvCxnSpPr>
            <p:nvPr userDrawn="1"/>
          </p:nvCxnSpPr>
          <p:spPr>
            <a:xfrm flipH="1">
              <a:off x="4778478" y="2743444"/>
              <a:ext cx="1308662" cy="1234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031E40-6843-4C94-8FCB-780799AE97ED}"/>
                </a:ext>
              </a:extLst>
            </p:cNvPr>
            <p:cNvCxnSpPr>
              <a:cxnSpLocks/>
              <a:stCxn id="52" idx="7"/>
              <a:endCxn id="50" idx="3"/>
            </p:cNvCxnSpPr>
            <p:nvPr userDrawn="1"/>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A9EE8D-C794-4A79-955A-C9DAF2733A6D}"/>
                </a:ext>
              </a:extLst>
            </p:cNvPr>
            <p:cNvCxnSpPr>
              <a:cxnSpLocks/>
              <a:stCxn id="49" idx="7"/>
              <a:endCxn id="41" idx="4"/>
            </p:cNvCxnSpPr>
            <p:nvPr userDrawn="1"/>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CCE429D-82F8-448B-9254-A17656A1DC8D}"/>
                </a:ext>
              </a:extLst>
            </p:cNvPr>
            <p:cNvSpPr/>
            <p:nvPr userDrawn="1"/>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C8F92A-2C72-44D0-BEEE-BCBD4F4F35BC}"/>
                </a:ext>
              </a:extLst>
            </p:cNvPr>
            <p:cNvSpPr>
              <a:spLocks noChangeAspect="1"/>
            </p:cNvSpPr>
            <p:nvPr userDrawn="1"/>
          </p:nvSpPr>
          <p:spPr>
            <a:xfrm flipH="1" flipV="1">
              <a:off x="6070644" y="2647298"/>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733C82-9A7C-4A16-BE4C-4B836C8F0F27}"/>
                </a:ext>
              </a:extLst>
            </p:cNvPr>
            <p:cNvSpPr/>
            <p:nvPr userDrawn="1"/>
          </p:nvSpPr>
          <p:spPr>
            <a:xfrm flipH="1" flipV="1">
              <a:off x="4777310" y="218733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02A63E9-F269-479B-96DD-38FD0C3DD164}"/>
                </a:ext>
              </a:extLst>
            </p:cNvPr>
            <p:cNvSpPr/>
            <p:nvPr userDrawn="1"/>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541C22-1494-419D-9DFB-517FA281E654}"/>
                </a:ext>
              </a:extLst>
            </p:cNvPr>
            <p:cNvSpPr>
              <a:spLocks noChangeAspect="1"/>
            </p:cNvSpPr>
            <p:nvPr userDrawn="1"/>
          </p:nvSpPr>
          <p:spPr>
            <a:xfrm rot="527431" flipH="1" flipV="1">
              <a:off x="1938324" y="327244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C2EE9F-FEEA-4846-9BC4-DB8A08F89D2D}"/>
                </a:ext>
              </a:extLst>
            </p:cNvPr>
            <p:cNvSpPr/>
            <p:nvPr userDrawn="1"/>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F70465C-C707-42D2-8339-B73038D010E2}"/>
                </a:ext>
              </a:extLst>
            </p:cNvPr>
            <p:cNvSpPr/>
            <p:nvPr userDrawn="1"/>
          </p:nvSpPr>
          <p:spPr>
            <a:xfrm rot="664413" flipH="1" flipV="1">
              <a:off x="3414685" y="383682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4E49250-4481-45C1-A8CC-A4E769891E91}"/>
                </a:ext>
              </a:extLst>
            </p:cNvPr>
            <p:cNvSpPr/>
            <p:nvPr userDrawn="1"/>
          </p:nvSpPr>
          <p:spPr>
            <a:xfrm flipH="1" flipV="1">
              <a:off x="4634257" y="3952857"/>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8A560C8-D8A8-43A7-AFE8-C8F190D4D850}"/>
                </a:ext>
              </a:extLst>
            </p:cNvPr>
            <p:cNvSpPr>
              <a:spLocks noChangeAspect="1"/>
            </p:cNvSpPr>
            <p:nvPr userDrawn="1"/>
          </p:nvSpPr>
          <p:spPr>
            <a:xfrm flipH="1" flipV="1">
              <a:off x="3999600" y="492345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88E6BB-72A4-4F44-B060-6831F4C5BBBD}"/>
                </a:ext>
              </a:extLst>
            </p:cNvPr>
            <p:cNvSpPr/>
            <p:nvPr userDrawn="1"/>
          </p:nvSpPr>
          <p:spPr>
            <a:xfrm flipH="1" flipV="1">
              <a:off x="1211957" y="2932790"/>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AB64F1-5C8A-4B5E-8BAB-A3528A9B7FBF}"/>
                </a:ext>
              </a:extLst>
            </p:cNvPr>
            <p:cNvSpPr/>
            <p:nvPr userDrawn="1"/>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ECDBC2A-058B-4CF9-B6BA-4C24DC7C30D7}"/>
                </a:ext>
              </a:extLst>
            </p:cNvPr>
            <p:cNvSpPr>
              <a:spLocks noChangeAspect="1"/>
            </p:cNvSpPr>
            <p:nvPr userDrawn="1"/>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531BE5D-E8F6-4F14-97F6-F714EE1551EA}"/>
                </a:ext>
              </a:extLst>
            </p:cNvPr>
            <p:cNvSpPr>
              <a:spLocks noChangeAspect="1"/>
            </p:cNvSpPr>
            <p:nvPr userDrawn="1"/>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ADD316A-7B69-40B1-9870-21E9D5A7A815}"/>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7B901E-1352-4D99-9040-F8E508DB5F55}"/>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8E628E1-479B-4BBB-888B-7D353B8F642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24DB87A-3670-4B2A-AC9F-166E4A40B003}"/>
                </a:ext>
              </a:extLst>
            </p:cNvPr>
            <p:cNvCxnSpPr>
              <a:cxnSpLocks/>
              <a:stCxn id="53" idx="0"/>
              <a:endCxn id="50"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3A95AE9-0BFC-424F-B9D9-54CE1890957D}"/>
                </a:ext>
              </a:extLst>
            </p:cNvPr>
            <p:cNvSpPr/>
            <p:nvPr/>
          </p:nvSpPr>
          <p:spPr>
            <a:xfrm flipH="1" flipV="1">
              <a:off x="2882979" y="419834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4F6175D-CD4B-45F7-A0FE-319B9B6D8FE3}"/>
                </a:ext>
              </a:extLst>
            </p:cNvPr>
            <p:cNvCxnSpPr>
              <a:cxnSpLocks/>
              <a:stCxn id="55" idx="1"/>
              <a:endCxn id="46" idx="6"/>
            </p:cNvCxnSpPr>
            <p:nvPr/>
          </p:nvCxnSpPr>
          <p:spPr>
            <a:xfrm>
              <a:off x="3027200" y="4342565"/>
              <a:ext cx="972400" cy="637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FDE5FA-A885-47BF-80C8-09B8618296EC}"/>
                </a:ext>
              </a:extLst>
            </p:cNvPr>
            <p:cNvCxnSpPr>
              <a:cxnSpLocks/>
              <a:stCxn id="43" idx="3"/>
              <a:endCxn id="55" idx="7"/>
            </p:cNvCxnSpPr>
            <p:nvPr/>
          </p:nvCxnSpPr>
          <p:spPr>
            <a:xfrm flipV="1">
              <a:off x="2194985" y="4342565"/>
              <a:ext cx="712739" cy="209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82D4F8-8968-4A56-8FEC-7D90AAF512B0}"/>
                </a:ext>
              </a:extLst>
            </p:cNvPr>
            <p:cNvCxnSpPr>
              <a:cxnSpLocks/>
              <a:stCxn id="55" idx="2"/>
              <a:endCxn id="44" idx="0"/>
            </p:cNvCxnSpPr>
            <p:nvPr/>
          </p:nvCxnSpPr>
          <p:spPr>
            <a:xfrm flipV="1">
              <a:off x="3051944" y="4004220"/>
              <a:ext cx="430996" cy="2786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D4021E50-91E9-4052-A959-CE84C01E1BDF}"/>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8633281-BBF5-4D50-AE65-905DC56F49A9}"/>
              </a:ext>
            </a:extLst>
          </p:cNvPr>
          <p:cNvSpPr/>
          <p:nvPr/>
        </p:nvSpPr>
        <p:spPr>
          <a:xfrm>
            <a:off x="0" y="2339545"/>
            <a:ext cx="12192000" cy="217891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E2714A-BE29-4E83-A155-D5802C472B0A}"/>
              </a:ext>
            </a:extLst>
          </p:cNvPr>
          <p:cNvSpPr txBox="1"/>
          <p:nvPr/>
        </p:nvSpPr>
        <p:spPr>
          <a:xfrm>
            <a:off x="0" y="276950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62" name="TextBox 61">
            <a:extLst>
              <a:ext uri="{FF2B5EF4-FFF2-40B4-BE49-F238E27FC236}">
                <a16:creationId xmlns:a16="http://schemas.microsoft.com/office/drawing/2014/main" id="{E157E2D8-FED8-473C-9E42-EA2B6A5BB5A6}"/>
              </a:ext>
            </a:extLst>
          </p:cNvPr>
          <p:cNvSpPr txBox="1"/>
          <p:nvPr/>
        </p:nvSpPr>
        <p:spPr>
          <a:xfrm>
            <a:off x="11702642" y="6457141"/>
            <a:ext cx="461240" cy="369332"/>
          </a:xfrm>
          <a:prstGeom prst="rect">
            <a:avLst/>
          </a:prstGeom>
          <a:noFill/>
        </p:spPr>
        <p:txBody>
          <a:bodyPr wrap="square" rtlCol="0">
            <a:spAutoFit/>
          </a:bodyPr>
          <a:lstStyle/>
          <a:p>
            <a:r>
              <a:rPr lang="he-IL" dirty="0"/>
              <a:t>31</a:t>
            </a:r>
            <a:endParaRPr lang="en-US" dirty="0"/>
          </a:p>
        </p:txBody>
      </p:sp>
    </p:spTree>
    <p:extLst>
      <p:ext uri="{BB962C8B-B14F-4D97-AF65-F5344CB8AC3E}">
        <p14:creationId xmlns:p14="http://schemas.microsoft.com/office/powerpoint/2010/main" val="124115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0A2F416-7D6D-4F30-8E6C-EA3E807C60A9}"/>
              </a:ext>
            </a:extLst>
          </p:cNvPr>
          <p:cNvGrpSpPr/>
          <p:nvPr/>
        </p:nvGrpSpPr>
        <p:grpSpPr>
          <a:xfrm>
            <a:off x="2381941" y="1239978"/>
            <a:ext cx="4507692" cy="677108"/>
            <a:chOff x="6475587" y="1411926"/>
            <a:chExt cx="4507692" cy="677108"/>
          </a:xfrm>
        </p:grpSpPr>
        <p:sp>
          <p:nvSpPr>
            <p:cNvPr id="40" name="TextBox 39">
              <a:extLst>
                <a:ext uri="{FF2B5EF4-FFF2-40B4-BE49-F238E27FC236}">
                  <a16:creationId xmlns:a16="http://schemas.microsoft.com/office/drawing/2014/main" id="{00BBD8CB-DA14-49B0-B86B-3AB0074A5E10}"/>
                </a:ext>
              </a:extLst>
            </p:cNvPr>
            <p:cNvSpPr txBox="1"/>
            <p:nvPr/>
          </p:nvSpPr>
          <p:spPr>
            <a:xfrm>
              <a:off x="6568397" y="1750480"/>
              <a:ext cx="4414881" cy="338554"/>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  Types of Linkages, How it works</a:t>
              </a:r>
            </a:p>
          </p:txBody>
        </p:sp>
        <p:sp>
          <p:nvSpPr>
            <p:cNvPr id="41" name="TextBox 40">
              <a:extLst>
                <a:ext uri="{FF2B5EF4-FFF2-40B4-BE49-F238E27FC236}">
                  <a16:creationId xmlns:a16="http://schemas.microsoft.com/office/drawing/2014/main" id="{A5CF8A51-F7F8-40F4-AEC3-462F6855703C}"/>
                </a:ext>
              </a:extLst>
            </p:cNvPr>
            <p:cNvSpPr txBox="1"/>
            <p:nvPr/>
          </p:nvSpPr>
          <p:spPr>
            <a:xfrm>
              <a:off x="6475587" y="1411926"/>
              <a:ext cx="4507692" cy="461665"/>
            </a:xfrm>
            <a:prstGeom prst="rect">
              <a:avLst/>
            </a:prstGeom>
            <a:noFill/>
          </p:spPr>
          <p:txBody>
            <a:bodyPr wrap="square" lIns="108000" rIns="108000" rtlCol="0">
              <a:spAutoFit/>
            </a:bodyPr>
            <a:lstStyle/>
            <a:p>
              <a:r>
                <a:rPr lang="en-US" altLang="ko-KR" sz="2400" b="1" dirty="0">
                  <a:solidFill>
                    <a:schemeClr val="bg2">
                      <a:lumMod val="10000"/>
                    </a:schemeClr>
                  </a:solidFill>
                  <a:cs typeface="Arial" pitchFamily="34" charset="0"/>
                </a:rPr>
                <a:t>Algorithm</a:t>
              </a:r>
            </a:p>
          </p:txBody>
        </p:sp>
      </p:grpSp>
      <p:grpSp>
        <p:nvGrpSpPr>
          <p:cNvPr id="42" name="Group 41">
            <a:extLst>
              <a:ext uri="{FF2B5EF4-FFF2-40B4-BE49-F238E27FC236}">
                <a16:creationId xmlns:a16="http://schemas.microsoft.com/office/drawing/2014/main" id="{5456348D-677E-4199-8967-E39947876E1E}"/>
              </a:ext>
            </a:extLst>
          </p:cNvPr>
          <p:cNvGrpSpPr/>
          <p:nvPr/>
        </p:nvGrpSpPr>
        <p:grpSpPr>
          <a:xfrm>
            <a:off x="1242123" y="1244884"/>
            <a:ext cx="790407" cy="790407"/>
            <a:chOff x="5833678" y="585323"/>
            <a:chExt cx="790407" cy="790407"/>
          </a:xfrm>
        </p:grpSpPr>
        <p:sp>
          <p:nvSpPr>
            <p:cNvPr id="43" name="Arc 3">
              <a:extLst>
                <a:ext uri="{FF2B5EF4-FFF2-40B4-BE49-F238E27FC236}">
                  <a16:creationId xmlns:a16="http://schemas.microsoft.com/office/drawing/2014/main" id="{F52DF463-E9CD-49E0-A463-2216056A4131}"/>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44" name="Oval 43">
              <a:extLst>
                <a:ext uri="{FF2B5EF4-FFF2-40B4-BE49-F238E27FC236}">
                  <a16:creationId xmlns:a16="http://schemas.microsoft.com/office/drawing/2014/main" id="{7DEABD18-FDA0-4DC7-A119-23C6522B7612}"/>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45" name="TextBox 44">
            <a:extLst>
              <a:ext uri="{FF2B5EF4-FFF2-40B4-BE49-F238E27FC236}">
                <a16:creationId xmlns:a16="http://schemas.microsoft.com/office/drawing/2014/main" id="{0ED6EC78-769A-4E2C-8C59-AF1AFC7F3945}"/>
              </a:ext>
            </a:extLst>
          </p:cNvPr>
          <p:cNvSpPr txBox="1"/>
          <p:nvPr/>
        </p:nvSpPr>
        <p:spPr>
          <a:xfrm>
            <a:off x="1243127" y="1337968"/>
            <a:ext cx="791411" cy="584775"/>
          </a:xfrm>
          <a:prstGeom prst="rect">
            <a:avLst/>
          </a:prstGeom>
          <a:noFill/>
        </p:spPr>
        <p:txBody>
          <a:bodyPr wrap="square" lIns="108000" rIns="108000" rtlCol="0" anchor="ctr">
            <a:spAutoFit/>
          </a:bodyPr>
          <a:lstStyle/>
          <a:p>
            <a:pPr algn="ctr"/>
            <a:r>
              <a:rPr lang="en-US" altLang="ko-KR" sz="3200" b="1" dirty="0">
                <a:solidFill>
                  <a:schemeClr val="bg2">
                    <a:lumMod val="10000"/>
                  </a:schemeClr>
                </a:solidFill>
                <a:cs typeface="Arial" pitchFamily="34" charset="0"/>
              </a:rPr>
              <a:t>1</a:t>
            </a:r>
            <a:endParaRPr lang="ko-KR" altLang="en-US" sz="3200" b="1" dirty="0">
              <a:solidFill>
                <a:schemeClr val="bg2">
                  <a:lumMod val="10000"/>
                </a:schemeClr>
              </a:solidFill>
              <a:cs typeface="Arial" pitchFamily="34" charset="0"/>
            </a:endParaRPr>
          </a:p>
        </p:txBody>
      </p:sp>
      <p:sp>
        <p:nvSpPr>
          <p:cNvPr id="46" name="TextBox 45">
            <a:extLst>
              <a:ext uri="{FF2B5EF4-FFF2-40B4-BE49-F238E27FC236}">
                <a16:creationId xmlns:a16="http://schemas.microsoft.com/office/drawing/2014/main" id="{6E94A803-A994-4977-93AD-7E2441C35066}"/>
              </a:ext>
            </a:extLst>
          </p:cNvPr>
          <p:cNvSpPr txBox="1"/>
          <p:nvPr/>
        </p:nvSpPr>
        <p:spPr>
          <a:xfrm>
            <a:off x="3097831" y="178431"/>
            <a:ext cx="5996337" cy="923330"/>
          </a:xfrm>
          <a:prstGeom prst="rect">
            <a:avLst/>
          </a:prstGeom>
          <a:noFill/>
        </p:spPr>
        <p:txBody>
          <a:bodyPr wrap="square" rtlCol="0" anchor="ctr">
            <a:spAutoFit/>
          </a:bodyPr>
          <a:lstStyle/>
          <a:p>
            <a:r>
              <a:rPr lang="en-US" altLang="ko-KR" sz="5400" dirty="0">
                <a:solidFill>
                  <a:schemeClr val="bg2">
                    <a:lumMod val="10000"/>
                  </a:schemeClr>
                </a:solidFill>
                <a:cs typeface="Arial" pitchFamily="34" charset="0"/>
              </a:rPr>
              <a:t>Table Of Contents</a:t>
            </a:r>
            <a:endParaRPr lang="ko-KR" altLang="en-US" sz="5400" dirty="0">
              <a:solidFill>
                <a:schemeClr val="bg2">
                  <a:lumMod val="10000"/>
                </a:schemeClr>
              </a:solidFill>
              <a:cs typeface="Arial" pitchFamily="34" charset="0"/>
            </a:endParaRPr>
          </a:p>
        </p:txBody>
      </p:sp>
      <p:grpSp>
        <p:nvGrpSpPr>
          <p:cNvPr id="47" name="Group 46">
            <a:extLst>
              <a:ext uri="{FF2B5EF4-FFF2-40B4-BE49-F238E27FC236}">
                <a16:creationId xmlns:a16="http://schemas.microsoft.com/office/drawing/2014/main" id="{9D8A11A8-4F30-474E-B8B7-664200B3A09E}"/>
              </a:ext>
            </a:extLst>
          </p:cNvPr>
          <p:cNvGrpSpPr/>
          <p:nvPr/>
        </p:nvGrpSpPr>
        <p:grpSpPr>
          <a:xfrm>
            <a:off x="2678993" y="2302139"/>
            <a:ext cx="6775400" cy="720918"/>
            <a:chOff x="6451666" y="1413595"/>
            <a:chExt cx="4507692" cy="720918"/>
          </a:xfrm>
        </p:grpSpPr>
        <p:sp>
          <p:nvSpPr>
            <p:cNvPr id="48" name="TextBox 47">
              <a:extLst>
                <a:ext uri="{FF2B5EF4-FFF2-40B4-BE49-F238E27FC236}">
                  <a16:creationId xmlns:a16="http://schemas.microsoft.com/office/drawing/2014/main" id="{75327A5F-9381-476A-B90A-4E1BD8101358}"/>
                </a:ext>
              </a:extLst>
            </p:cNvPr>
            <p:cNvSpPr txBox="1"/>
            <p:nvPr/>
          </p:nvSpPr>
          <p:spPr>
            <a:xfrm>
              <a:off x="6640209" y="1795959"/>
              <a:ext cx="2862452" cy="338554"/>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single linkage, Optimization</a:t>
              </a:r>
              <a:endParaRPr lang="ko-KR" altLang="en-US" sz="1600" dirty="0">
                <a:solidFill>
                  <a:schemeClr val="bg2">
                    <a:lumMod val="10000"/>
                  </a:schemeClr>
                </a:solidFill>
                <a:cs typeface="Arial" pitchFamily="34" charset="0"/>
              </a:endParaRPr>
            </a:p>
          </p:txBody>
        </p:sp>
        <p:sp>
          <p:nvSpPr>
            <p:cNvPr id="58" name="TextBox 57">
              <a:extLst>
                <a:ext uri="{FF2B5EF4-FFF2-40B4-BE49-F238E27FC236}">
                  <a16:creationId xmlns:a16="http://schemas.microsoft.com/office/drawing/2014/main" id="{2D93C17D-13B3-4297-9A64-17C3126363C6}"/>
                </a:ext>
              </a:extLst>
            </p:cNvPr>
            <p:cNvSpPr txBox="1"/>
            <p:nvPr/>
          </p:nvSpPr>
          <p:spPr>
            <a:xfrm>
              <a:off x="6451666" y="1413595"/>
              <a:ext cx="4507692" cy="461665"/>
            </a:xfrm>
            <a:prstGeom prst="rect">
              <a:avLst/>
            </a:prstGeom>
            <a:noFill/>
          </p:spPr>
          <p:txBody>
            <a:bodyPr wrap="square" lIns="108000" rIns="108000" rtlCol="0">
              <a:spAutoFit/>
            </a:bodyPr>
            <a:lstStyle/>
            <a:p>
              <a:r>
                <a:rPr lang="en-US" altLang="ko-KR" sz="2400" b="1" dirty="0">
                  <a:solidFill>
                    <a:schemeClr val="bg2">
                      <a:lumMod val="10000"/>
                    </a:schemeClr>
                  </a:solidFill>
                  <a:cs typeface="Arial" pitchFamily="34" charset="0"/>
                </a:rPr>
                <a:t>Pseudocode Algorithm (for single linkage) </a:t>
              </a:r>
              <a:endParaRPr lang="ko-KR" altLang="en-US" sz="2400" b="1" dirty="0">
                <a:solidFill>
                  <a:schemeClr val="bg2">
                    <a:lumMod val="10000"/>
                  </a:schemeClr>
                </a:solidFill>
                <a:cs typeface="Arial" pitchFamily="34" charset="0"/>
              </a:endParaRPr>
            </a:p>
          </p:txBody>
        </p:sp>
      </p:grpSp>
      <p:grpSp>
        <p:nvGrpSpPr>
          <p:cNvPr id="59" name="Group 58">
            <a:extLst>
              <a:ext uri="{FF2B5EF4-FFF2-40B4-BE49-F238E27FC236}">
                <a16:creationId xmlns:a16="http://schemas.microsoft.com/office/drawing/2014/main" id="{3DFB7DD8-4C36-4ED5-8C73-5A618908BBF9}"/>
              </a:ext>
            </a:extLst>
          </p:cNvPr>
          <p:cNvGrpSpPr/>
          <p:nvPr/>
        </p:nvGrpSpPr>
        <p:grpSpPr>
          <a:xfrm>
            <a:off x="1563096" y="2305376"/>
            <a:ext cx="790407" cy="790407"/>
            <a:chOff x="5833678" y="585323"/>
            <a:chExt cx="790407" cy="790407"/>
          </a:xfrm>
        </p:grpSpPr>
        <p:sp>
          <p:nvSpPr>
            <p:cNvPr id="60" name="Arc 3">
              <a:extLst>
                <a:ext uri="{FF2B5EF4-FFF2-40B4-BE49-F238E27FC236}">
                  <a16:creationId xmlns:a16="http://schemas.microsoft.com/office/drawing/2014/main" id="{69EB0658-A70F-45D2-A668-6CA9B4AB6171}"/>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61" name="Oval 60">
              <a:extLst>
                <a:ext uri="{FF2B5EF4-FFF2-40B4-BE49-F238E27FC236}">
                  <a16:creationId xmlns:a16="http://schemas.microsoft.com/office/drawing/2014/main" id="{A2F6A828-E200-4ADC-BB1F-72A1702C79DF}"/>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62" name="TextBox 61">
            <a:extLst>
              <a:ext uri="{FF2B5EF4-FFF2-40B4-BE49-F238E27FC236}">
                <a16:creationId xmlns:a16="http://schemas.microsoft.com/office/drawing/2014/main" id="{5CA29087-D2A2-425F-AD9F-58B262081847}"/>
              </a:ext>
            </a:extLst>
          </p:cNvPr>
          <p:cNvSpPr txBox="1"/>
          <p:nvPr/>
        </p:nvSpPr>
        <p:spPr>
          <a:xfrm>
            <a:off x="1564100" y="2398460"/>
            <a:ext cx="791411" cy="584775"/>
          </a:xfrm>
          <a:prstGeom prst="rect">
            <a:avLst/>
          </a:prstGeom>
          <a:noFill/>
        </p:spPr>
        <p:txBody>
          <a:bodyPr wrap="square" lIns="108000" rIns="108000" rtlCol="0" anchor="ctr">
            <a:spAutoFit/>
          </a:bodyPr>
          <a:lstStyle/>
          <a:p>
            <a:pPr algn="ctr"/>
            <a:r>
              <a:rPr lang="en-US" altLang="ko-KR" sz="3200" b="1" dirty="0">
                <a:solidFill>
                  <a:schemeClr val="bg2">
                    <a:lumMod val="10000"/>
                  </a:schemeClr>
                </a:solidFill>
                <a:cs typeface="Arial" pitchFamily="34" charset="0"/>
              </a:rPr>
              <a:t>2</a:t>
            </a:r>
            <a:endParaRPr lang="ko-KR" altLang="en-US" sz="3200" b="1" dirty="0">
              <a:solidFill>
                <a:schemeClr val="bg2">
                  <a:lumMod val="10000"/>
                </a:schemeClr>
              </a:solidFill>
              <a:cs typeface="Arial" pitchFamily="34" charset="0"/>
            </a:endParaRPr>
          </a:p>
        </p:txBody>
      </p:sp>
      <p:grpSp>
        <p:nvGrpSpPr>
          <p:cNvPr id="63" name="Group 62">
            <a:extLst>
              <a:ext uri="{FF2B5EF4-FFF2-40B4-BE49-F238E27FC236}">
                <a16:creationId xmlns:a16="http://schemas.microsoft.com/office/drawing/2014/main" id="{1A904B70-F381-493C-A047-0ADD5406CC3D}"/>
              </a:ext>
            </a:extLst>
          </p:cNvPr>
          <p:cNvGrpSpPr/>
          <p:nvPr/>
        </p:nvGrpSpPr>
        <p:grpSpPr>
          <a:xfrm>
            <a:off x="3099624" y="3363449"/>
            <a:ext cx="4507692" cy="677108"/>
            <a:chOff x="6475587" y="1411926"/>
            <a:chExt cx="4507692" cy="677108"/>
          </a:xfrm>
        </p:grpSpPr>
        <p:sp>
          <p:nvSpPr>
            <p:cNvPr id="64" name="TextBox 63">
              <a:extLst>
                <a:ext uri="{FF2B5EF4-FFF2-40B4-BE49-F238E27FC236}">
                  <a16:creationId xmlns:a16="http://schemas.microsoft.com/office/drawing/2014/main" id="{889C6487-93DA-4175-9145-6AD874C1FA89}"/>
                </a:ext>
              </a:extLst>
            </p:cNvPr>
            <p:cNvSpPr txBox="1"/>
            <p:nvPr/>
          </p:nvSpPr>
          <p:spPr>
            <a:xfrm>
              <a:off x="6821985" y="1750480"/>
              <a:ext cx="4161294" cy="338554"/>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C++, Python</a:t>
              </a:r>
            </a:p>
          </p:txBody>
        </p:sp>
        <p:sp>
          <p:nvSpPr>
            <p:cNvPr id="65" name="TextBox 64">
              <a:extLst>
                <a:ext uri="{FF2B5EF4-FFF2-40B4-BE49-F238E27FC236}">
                  <a16:creationId xmlns:a16="http://schemas.microsoft.com/office/drawing/2014/main" id="{1138E23D-EC33-4772-9E60-ACCCB744C9C3}"/>
                </a:ext>
              </a:extLst>
            </p:cNvPr>
            <p:cNvSpPr txBox="1"/>
            <p:nvPr/>
          </p:nvSpPr>
          <p:spPr>
            <a:xfrm>
              <a:off x="6475587" y="1411926"/>
              <a:ext cx="4507692" cy="461665"/>
            </a:xfrm>
            <a:prstGeom prst="rect">
              <a:avLst/>
            </a:prstGeom>
            <a:noFill/>
          </p:spPr>
          <p:txBody>
            <a:bodyPr wrap="square" lIns="108000" rIns="108000" rtlCol="0">
              <a:spAutoFit/>
            </a:bodyPr>
            <a:lstStyle/>
            <a:p>
              <a:r>
                <a:rPr lang="en-US" altLang="ko-KR" sz="2400" b="1" dirty="0">
                  <a:solidFill>
                    <a:schemeClr val="bg2">
                      <a:lumMod val="10000"/>
                    </a:schemeClr>
                  </a:solidFill>
                  <a:cs typeface="Arial" pitchFamily="34" charset="0"/>
                </a:rPr>
                <a:t>Code Optimization</a:t>
              </a:r>
              <a:endParaRPr lang="ko-KR" altLang="en-US" sz="2400" b="1" dirty="0">
                <a:solidFill>
                  <a:schemeClr val="bg2">
                    <a:lumMod val="10000"/>
                  </a:schemeClr>
                </a:solidFill>
                <a:cs typeface="Arial" pitchFamily="34" charset="0"/>
              </a:endParaRPr>
            </a:p>
          </p:txBody>
        </p:sp>
      </p:grpSp>
      <p:grpSp>
        <p:nvGrpSpPr>
          <p:cNvPr id="69" name="Group 68">
            <a:extLst>
              <a:ext uri="{FF2B5EF4-FFF2-40B4-BE49-F238E27FC236}">
                <a16:creationId xmlns:a16="http://schemas.microsoft.com/office/drawing/2014/main" id="{617D566B-9C8F-470B-A320-FC9DAF208DE8}"/>
              </a:ext>
            </a:extLst>
          </p:cNvPr>
          <p:cNvGrpSpPr/>
          <p:nvPr/>
        </p:nvGrpSpPr>
        <p:grpSpPr>
          <a:xfrm>
            <a:off x="1959806" y="3368355"/>
            <a:ext cx="790407" cy="790407"/>
            <a:chOff x="5833678" y="585323"/>
            <a:chExt cx="790407" cy="790407"/>
          </a:xfrm>
        </p:grpSpPr>
        <p:sp>
          <p:nvSpPr>
            <p:cNvPr id="70" name="Arc 3">
              <a:extLst>
                <a:ext uri="{FF2B5EF4-FFF2-40B4-BE49-F238E27FC236}">
                  <a16:creationId xmlns:a16="http://schemas.microsoft.com/office/drawing/2014/main" id="{D611914C-701C-469A-946E-7C10FF2FB8D8}"/>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71" name="Oval 70">
              <a:extLst>
                <a:ext uri="{FF2B5EF4-FFF2-40B4-BE49-F238E27FC236}">
                  <a16:creationId xmlns:a16="http://schemas.microsoft.com/office/drawing/2014/main" id="{4CE47389-2021-4E30-B80F-29FDB52BE21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72" name="TextBox 71">
            <a:extLst>
              <a:ext uri="{FF2B5EF4-FFF2-40B4-BE49-F238E27FC236}">
                <a16:creationId xmlns:a16="http://schemas.microsoft.com/office/drawing/2014/main" id="{06782EC6-FF0F-4BBA-91A2-2CBDD48C7032}"/>
              </a:ext>
            </a:extLst>
          </p:cNvPr>
          <p:cNvSpPr txBox="1"/>
          <p:nvPr/>
        </p:nvSpPr>
        <p:spPr>
          <a:xfrm>
            <a:off x="1960810" y="3461439"/>
            <a:ext cx="791411" cy="584775"/>
          </a:xfrm>
          <a:prstGeom prst="rect">
            <a:avLst/>
          </a:prstGeom>
          <a:noFill/>
        </p:spPr>
        <p:txBody>
          <a:bodyPr wrap="square" lIns="108000" rIns="108000" rtlCol="0" anchor="ctr">
            <a:spAutoFit/>
          </a:bodyPr>
          <a:lstStyle/>
          <a:p>
            <a:pPr algn="ctr"/>
            <a:r>
              <a:rPr lang="en-US" altLang="ko-KR" sz="3200" b="1" dirty="0">
                <a:solidFill>
                  <a:schemeClr val="bg2">
                    <a:lumMod val="10000"/>
                  </a:schemeClr>
                </a:solidFill>
                <a:cs typeface="Arial" pitchFamily="34" charset="0"/>
              </a:rPr>
              <a:t>3</a:t>
            </a:r>
            <a:endParaRPr lang="ko-KR" altLang="en-US" sz="3200" b="1" dirty="0">
              <a:solidFill>
                <a:schemeClr val="bg2">
                  <a:lumMod val="10000"/>
                </a:schemeClr>
              </a:solidFill>
              <a:cs typeface="Arial" pitchFamily="34" charset="0"/>
            </a:endParaRPr>
          </a:p>
        </p:txBody>
      </p:sp>
      <p:grpSp>
        <p:nvGrpSpPr>
          <p:cNvPr id="89" name="Group 88">
            <a:extLst>
              <a:ext uri="{FF2B5EF4-FFF2-40B4-BE49-F238E27FC236}">
                <a16:creationId xmlns:a16="http://schemas.microsoft.com/office/drawing/2014/main" id="{3961C041-279A-4861-8F82-6FE749296C71}"/>
              </a:ext>
            </a:extLst>
          </p:cNvPr>
          <p:cNvGrpSpPr/>
          <p:nvPr/>
        </p:nvGrpSpPr>
        <p:grpSpPr>
          <a:xfrm>
            <a:off x="3446022" y="4421036"/>
            <a:ext cx="4507692" cy="773801"/>
            <a:chOff x="6475587" y="1411926"/>
            <a:chExt cx="4507692" cy="1046440"/>
          </a:xfrm>
        </p:grpSpPr>
        <p:sp>
          <p:nvSpPr>
            <p:cNvPr id="90" name="TextBox 89">
              <a:extLst>
                <a:ext uri="{FF2B5EF4-FFF2-40B4-BE49-F238E27FC236}">
                  <a16:creationId xmlns:a16="http://schemas.microsoft.com/office/drawing/2014/main" id="{185A8EA7-6BF8-43B6-91B9-7A26A9F0AF53}"/>
                </a:ext>
              </a:extLst>
            </p:cNvPr>
            <p:cNvSpPr txBox="1"/>
            <p:nvPr/>
          </p:nvSpPr>
          <p:spPr>
            <a:xfrm>
              <a:off x="6544552" y="1873591"/>
              <a:ext cx="4438727" cy="584775"/>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  C++, Python</a:t>
              </a:r>
            </a:p>
            <a:p>
              <a:endParaRPr lang="en-US" altLang="ko-KR" sz="1600" dirty="0">
                <a:solidFill>
                  <a:schemeClr val="bg2">
                    <a:lumMod val="10000"/>
                  </a:schemeClr>
                </a:solidFill>
                <a:cs typeface="Arial" pitchFamily="34" charset="0"/>
              </a:endParaRPr>
            </a:p>
          </p:txBody>
        </p:sp>
        <p:sp>
          <p:nvSpPr>
            <p:cNvPr id="91" name="TextBox 90">
              <a:extLst>
                <a:ext uri="{FF2B5EF4-FFF2-40B4-BE49-F238E27FC236}">
                  <a16:creationId xmlns:a16="http://schemas.microsoft.com/office/drawing/2014/main" id="{7485591E-0153-4B17-844C-064487450E83}"/>
                </a:ext>
              </a:extLst>
            </p:cNvPr>
            <p:cNvSpPr txBox="1"/>
            <p:nvPr/>
          </p:nvSpPr>
          <p:spPr>
            <a:xfrm>
              <a:off x="6475587" y="1411926"/>
              <a:ext cx="4507692" cy="461665"/>
            </a:xfrm>
            <a:prstGeom prst="rect">
              <a:avLst/>
            </a:prstGeom>
            <a:noFill/>
          </p:spPr>
          <p:txBody>
            <a:bodyPr wrap="square" lIns="108000" rIns="108000" rtlCol="0">
              <a:spAutoFit/>
            </a:bodyPr>
            <a:lstStyle/>
            <a:p>
              <a:r>
                <a:rPr lang="en-US" altLang="ko-KR" sz="2400" b="1" dirty="0">
                  <a:solidFill>
                    <a:schemeClr val="bg2">
                      <a:lumMod val="10000"/>
                    </a:schemeClr>
                  </a:solidFill>
                  <a:cs typeface="Arial" pitchFamily="34" charset="0"/>
                </a:rPr>
                <a:t>Pros And Cons</a:t>
              </a:r>
              <a:endParaRPr lang="ko-KR" altLang="en-US" sz="2400" b="1" dirty="0">
                <a:solidFill>
                  <a:schemeClr val="bg2">
                    <a:lumMod val="10000"/>
                  </a:schemeClr>
                </a:solidFill>
                <a:cs typeface="Arial" pitchFamily="34" charset="0"/>
              </a:endParaRPr>
            </a:p>
          </p:txBody>
        </p:sp>
      </p:grpSp>
      <p:grpSp>
        <p:nvGrpSpPr>
          <p:cNvPr id="92" name="Group 91">
            <a:extLst>
              <a:ext uri="{FF2B5EF4-FFF2-40B4-BE49-F238E27FC236}">
                <a16:creationId xmlns:a16="http://schemas.microsoft.com/office/drawing/2014/main" id="{F2115553-9AD8-4DEF-9675-E6CD2229F98C}"/>
              </a:ext>
            </a:extLst>
          </p:cNvPr>
          <p:cNvGrpSpPr/>
          <p:nvPr/>
        </p:nvGrpSpPr>
        <p:grpSpPr>
          <a:xfrm>
            <a:off x="2306204" y="4425942"/>
            <a:ext cx="790407" cy="790407"/>
            <a:chOff x="5833678" y="585323"/>
            <a:chExt cx="790407" cy="790407"/>
          </a:xfrm>
        </p:grpSpPr>
        <p:sp>
          <p:nvSpPr>
            <p:cNvPr id="93" name="Arc 3">
              <a:extLst>
                <a:ext uri="{FF2B5EF4-FFF2-40B4-BE49-F238E27FC236}">
                  <a16:creationId xmlns:a16="http://schemas.microsoft.com/office/drawing/2014/main" id="{9BEFA5B0-C86D-4C9D-BC90-5903AAAB7625}"/>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94" name="Oval 93">
              <a:extLst>
                <a:ext uri="{FF2B5EF4-FFF2-40B4-BE49-F238E27FC236}">
                  <a16:creationId xmlns:a16="http://schemas.microsoft.com/office/drawing/2014/main" id="{75B5734F-0D1A-4C1B-9FBD-37B4B110518D}"/>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95" name="TextBox 94">
            <a:extLst>
              <a:ext uri="{FF2B5EF4-FFF2-40B4-BE49-F238E27FC236}">
                <a16:creationId xmlns:a16="http://schemas.microsoft.com/office/drawing/2014/main" id="{CBDFA0AA-120F-47BC-89C4-B348EDD9DB92}"/>
              </a:ext>
            </a:extLst>
          </p:cNvPr>
          <p:cNvSpPr txBox="1"/>
          <p:nvPr/>
        </p:nvSpPr>
        <p:spPr>
          <a:xfrm>
            <a:off x="2307208" y="4519026"/>
            <a:ext cx="791411" cy="584775"/>
          </a:xfrm>
          <a:prstGeom prst="rect">
            <a:avLst/>
          </a:prstGeom>
          <a:noFill/>
        </p:spPr>
        <p:txBody>
          <a:bodyPr wrap="square" lIns="108000" rIns="108000" rtlCol="0" anchor="ctr">
            <a:spAutoFit/>
          </a:bodyPr>
          <a:lstStyle/>
          <a:p>
            <a:pPr algn="ctr"/>
            <a:r>
              <a:rPr lang="en-US" altLang="ko-KR" sz="3200" b="1" dirty="0">
                <a:solidFill>
                  <a:schemeClr val="bg2">
                    <a:lumMod val="10000"/>
                  </a:schemeClr>
                </a:solidFill>
                <a:cs typeface="Arial" pitchFamily="34" charset="0"/>
              </a:rPr>
              <a:t>4</a:t>
            </a:r>
            <a:endParaRPr lang="ko-KR" altLang="en-US" sz="3200" b="1" dirty="0">
              <a:solidFill>
                <a:schemeClr val="bg2">
                  <a:lumMod val="10000"/>
                </a:schemeClr>
              </a:solidFill>
              <a:cs typeface="Arial" pitchFamily="34" charset="0"/>
            </a:endParaRPr>
          </a:p>
        </p:txBody>
      </p:sp>
      <p:sp>
        <p:nvSpPr>
          <p:cNvPr id="31" name="TextBox 30">
            <a:extLst>
              <a:ext uri="{FF2B5EF4-FFF2-40B4-BE49-F238E27FC236}">
                <a16:creationId xmlns:a16="http://schemas.microsoft.com/office/drawing/2014/main" id="{C1B053E3-5C04-4D1D-838C-4A1FDB54CAF3}"/>
              </a:ext>
            </a:extLst>
          </p:cNvPr>
          <p:cNvSpPr txBox="1"/>
          <p:nvPr/>
        </p:nvSpPr>
        <p:spPr>
          <a:xfrm>
            <a:off x="11861878" y="6431974"/>
            <a:ext cx="302004" cy="369332"/>
          </a:xfrm>
          <a:prstGeom prst="rect">
            <a:avLst/>
          </a:prstGeom>
          <a:noFill/>
        </p:spPr>
        <p:txBody>
          <a:bodyPr wrap="square" rtlCol="0">
            <a:spAutoFit/>
          </a:bodyPr>
          <a:lstStyle/>
          <a:p>
            <a:r>
              <a:rPr lang="en-US" dirty="0">
                <a:solidFill>
                  <a:schemeClr val="bg2">
                    <a:lumMod val="10000"/>
                  </a:schemeClr>
                </a:solidFill>
              </a:rPr>
              <a:t>2</a:t>
            </a:r>
          </a:p>
        </p:txBody>
      </p:sp>
      <p:grpSp>
        <p:nvGrpSpPr>
          <p:cNvPr id="32" name="Group 31">
            <a:extLst>
              <a:ext uri="{FF2B5EF4-FFF2-40B4-BE49-F238E27FC236}">
                <a16:creationId xmlns:a16="http://schemas.microsoft.com/office/drawing/2014/main" id="{01704DE1-74A6-46B3-B6CA-C5315889A6CA}"/>
              </a:ext>
            </a:extLst>
          </p:cNvPr>
          <p:cNvGrpSpPr/>
          <p:nvPr/>
        </p:nvGrpSpPr>
        <p:grpSpPr>
          <a:xfrm>
            <a:off x="3841225" y="5397603"/>
            <a:ext cx="4507692" cy="679937"/>
            <a:chOff x="6475587" y="1411926"/>
            <a:chExt cx="4507692" cy="919504"/>
          </a:xfrm>
        </p:grpSpPr>
        <p:sp>
          <p:nvSpPr>
            <p:cNvPr id="33" name="TextBox 32">
              <a:extLst>
                <a:ext uri="{FF2B5EF4-FFF2-40B4-BE49-F238E27FC236}">
                  <a16:creationId xmlns:a16="http://schemas.microsoft.com/office/drawing/2014/main" id="{A659EC66-F9CB-4B5E-B6D4-99C69E4F0FC4}"/>
                </a:ext>
              </a:extLst>
            </p:cNvPr>
            <p:cNvSpPr txBox="1"/>
            <p:nvPr/>
          </p:nvSpPr>
          <p:spPr>
            <a:xfrm>
              <a:off x="6544552" y="1873591"/>
              <a:ext cx="4438727" cy="457839"/>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 C++, Python After Optimization</a:t>
              </a:r>
            </a:p>
          </p:txBody>
        </p:sp>
        <p:sp>
          <p:nvSpPr>
            <p:cNvPr id="34" name="TextBox 33">
              <a:extLst>
                <a:ext uri="{FF2B5EF4-FFF2-40B4-BE49-F238E27FC236}">
                  <a16:creationId xmlns:a16="http://schemas.microsoft.com/office/drawing/2014/main" id="{5AB8F91E-5FBF-47DA-90ED-EBBB548F5AAB}"/>
                </a:ext>
              </a:extLst>
            </p:cNvPr>
            <p:cNvSpPr txBox="1"/>
            <p:nvPr/>
          </p:nvSpPr>
          <p:spPr>
            <a:xfrm>
              <a:off x="6475587" y="1411926"/>
              <a:ext cx="4507692" cy="624327"/>
            </a:xfrm>
            <a:prstGeom prst="rect">
              <a:avLst/>
            </a:prstGeom>
            <a:noFill/>
          </p:spPr>
          <p:txBody>
            <a:bodyPr wrap="square" lIns="108000" rIns="108000" rtlCol="0">
              <a:spAutoFit/>
            </a:bodyPr>
            <a:lstStyle/>
            <a:p>
              <a:r>
                <a:rPr lang="en-US" altLang="ko-KR" sz="2400" b="1" dirty="0">
                  <a:solidFill>
                    <a:schemeClr val="bg2">
                      <a:lumMod val="10000"/>
                    </a:schemeClr>
                  </a:solidFill>
                  <a:cs typeface="Arial" pitchFamily="34" charset="0"/>
                </a:rPr>
                <a:t>Runtime Comparison </a:t>
              </a:r>
              <a:endParaRPr lang="ko-KR" altLang="en-US" sz="2400" b="1" dirty="0">
                <a:solidFill>
                  <a:schemeClr val="bg2">
                    <a:lumMod val="10000"/>
                  </a:schemeClr>
                </a:solidFill>
                <a:cs typeface="Arial" pitchFamily="34" charset="0"/>
              </a:endParaRPr>
            </a:p>
          </p:txBody>
        </p:sp>
      </p:grpSp>
      <p:grpSp>
        <p:nvGrpSpPr>
          <p:cNvPr id="35" name="Group 34">
            <a:extLst>
              <a:ext uri="{FF2B5EF4-FFF2-40B4-BE49-F238E27FC236}">
                <a16:creationId xmlns:a16="http://schemas.microsoft.com/office/drawing/2014/main" id="{077DDD7E-E89E-426B-9CB4-9C961DDAE9E5}"/>
              </a:ext>
            </a:extLst>
          </p:cNvPr>
          <p:cNvGrpSpPr/>
          <p:nvPr/>
        </p:nvGrpSpPr>
        <p:grpSpPr>
          <a:xfrm>
            <a:off x="2701407" y="5402509"/>
            <a:ext cx="790407" cy="790407"/>
            <a:chOff x="5833678" y="585323"/>
            <a:chExt cx="790407" cy="790407"/>
          </a:xfrm>
        </p:grpSpPr>
        <p:sp>
          <p:nvSpPr>
            <p:cNvPr id="36" name="Arc 3">
              <a:extLst>
                <a:ext uri="{FF2B5EF4-FFF2-40B4-BE49-F238E27FC236}">
                  <a16:creationId xmlns:a16="http://schemas.microsoft.com/office/drawing/2014/main" id="{8EB382C7-11D3-40A7-9A73-09EFF25BCC1A}"/>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37" name="Oval 36">
              <a:extLst>
                <a:ext uri="{FF2B5EF4-FFF2-40B4-BE49-F238E27FC236}">
                  <a16:creationId xmlns:a16="http://schemas.microsoft.com/office/drawing/2014/main" id="{D676970F-A1C1-46EF-A6D8-7C5C791EE70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38" name="TextBox 37">
            <a:extLst>
              <a:ext uri="{FF2B5EF4-FFF2-40B4-BE49-F238E27FC236}">
                <a16:creationId xmlns:a16="http://schemas.microsoft.com/office/drawing/2014/main" id="{7EA66E16-EC0F-4632-9EA5-13D447A7A189}"/>
              </a:ext>
            </a:extLst>
          </p:cNvPr>
          <p:cNvSpPr txBox="1"/>
          <p:nvPr/>
        </p:nvSpPr>
        <p:spPr>
          <a:xfrm>
            <a:off x="2702411" y="5495593"/>
            <a:ext cx="791411" cy="584775"/>
          </a:xfrm>
          <a:prstGeom prst="rect">
            <a:avLst/>
          </a:prstGeom>
          <a:noFill/>
        </p:spPr>
        <p:txBody>
          <a:bodyPr wrap="square" lIns="108000" rIns="108000" rtlCol="0" anchor="ctr">
            <a:spAutoFit/>
          </a:bodyPr>
          <a:lstStyle/>
          <a:p>
            <a:pPr algn="ctr"/>
            <a:r>
              <a:rPr lang="en-US" altLang="ko-KR" sz="3200" b="1" dirty="0">
                <a:solidFill>
                  <a:schemeClr val="bg2">
                    <a:lumMod val="10000"/>
                  </a:schemeClr>
                </a:solidFill>
                <a:cs typeface="Arial" pitchFamily="34" charset="0"/>
              </a:rPr>
              <a:t>5</a:t>
            </a:r>
            <a:endParaRPr lang="ko-KR" altLang="en-US" sz="3200" b="1" dirty="0">
              <a:solidFill>
                <a:schemeClr val="bg2">
                  <a:lumMod val="10000"/>
                </a:schemeClr>
              </a:solidFill>
              <a:cs typeface="Arial" pitchFamily="34" charset="0"/>
            </a:endParaRPr>
          </a:p>
        </p:txBody>
      </p:sp>
    </p:spTree>
    <p:extLst>
      <p:ext uri="{BB962C8B-B14F-4D97-AF65-F5344CB8AC3E}">
        <p14:creationId xmlns:p14="http://schemas.microsoft.com/office/powerpoint/2010/main" val="3622388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B9E858-60AB-407E-B67C-9A5700FE6BAA}"/>
              </a:ext>
            </a:extLst>
          </p:cNvPr>
          <p:cNvSpPr txBox="1"/>
          <p:nvPr/>
        </p:nvSpPr>
        <p:spPr>
          <a:xfrm>
            <a:off x="3212983" y="2828835"/>
            <a:ext cx="5620624" cy="1200329"/>
          </a:xfrm>
          <a:prstGeom prst="rect">
            <a:avLst/>
          </a:prstGeom>
          <a:noFill/>
        </p:spPr>
        <p:txBody>
          <a:bodyPr wrap="square" rtlCol="0" anchor="ctr">
            <a:spAutoFit/>
          </a:bodyPr>
          <a:lstStyle/>
          <a:p>
            <a:pPr algn="ctr"/>
            <a:r>
              <a:rPr lang="en-US" altLang="ko-KR" sz="7200" b="1" dirty="0">
                <a:solidFill>
                  <a:schemeClr val="bg2">
                    <a:lumMod val="10000"/>
                  </a:schemeClr>
                </a:solidFill>
                <a:cs typeface="Arial" pitchFamily="34" charset="0"/>
              </a:rPr>
              <a:t>Algorithm</a:t>
            </a:r>
          </a:p>
        </p:txBody>
      </p:sp>
      <p:sp>
        <p:nvSpPr>
          <p:cNvPr id="3" name="TextBox 2">
            <a:extLst>
              <a:ext uri="{FF2B5EF4-FFF2-40B4-BE49-F238E27FC236}">
                <a16:creationId xmlns:a16="http://schemas.microsoft.com/office/drawing/2014/main" id="{B57A9A9F-C417-421E-AB91-88D7CED72DF2}"/>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3</a:t>
            </a:r>
          </a:p>
        </p:txBody>
      </p:sp>
    </p:spTree>
    <p:extLst>
      <p:ext uri="{BB962C8B-B14F-4D97-AF65-F5344CB8AC3E}">
        <p14:creationId xmlns:p14="http://schemas.microsoft.com/office/powerpoint/2010/main" val="174862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3560673" y="316282"/>
            <a:ext cx="4858708"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The purpose of the algorithm</a:t>
            </a:r>
            <a:endParaRPr lang="ko-KR" altLang="en-US" sz="2800" dirty="0">
              <a:solidFill>
                <a:schemeClr val="bg2">
                  <a:lumMod val="10000"/>
                </a:schemeClr>
              </a:solidFill>
              <a:cs typeface="Arial" pitchFamily="34" charset="0"/>
            </a:endParaRPr>
          </a:p>
        </p:txBody>
      </p:sp>
      <p:grpSp>
        <p:nvGrpSpPr>
          <p:cNvPr id="114" name="Group 113">
            <a:extLst>
              <a:ext uri="{FF2B5EF4-FFF2-40B4-BE49-F238E27FC236}">
                <a16:creationId xmlns:a16="http://schemas.microsoft.com/office/drawing/2014/main" id="{F127B5A5-86B0-4348-ADCB-E6830B9BFA29}"/>
              </a:ext>
            </a:extLst>
          </p:cNvPr>
          <p:cNvGrpSpPr/>
          <p:nvPr/>
        </p:nvGrpSpPr>
        <p:grpSpPr>
          <a:xfrm>
            <a:off x="1961068" y="2404306"/>
            <a:ext cx="790407" cy="790407"/>
            <a:chOff x="5833678" y="585323"/>
            <a:chExt cx="790407" cy="790407"/>
          </a:xfrm>
        </p:grpSpPr>
        <p:sp>
          <p:nvSpPr>
            <p:cNvPr id="115" name="Arc 3">
              <a:extLst>
                <a:ext uri="{FF2B5EF4-FFF2-40B4-BE49-F238E27FC236}">
                  <a16:creationId xmlns:a16="http://schemas.microsoft.com/office/drawing/2014/main" id="{0608973A-84D7-48A5-9960-A4B1EAAC8198}"/>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116" name="Oval 115">
              <a:extLst>
                <a:ext uri="{FF2B5EF4-FFF2-40B4-BE49-F238E27FC236}">
                  <a16:creationId xmlns:a16="http://schemas.microsoft.com/office/drawing/2014/main" id="{36B0B712-43BF-4EB8-83EA-F3BE963CB57E}"/>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grpSp>
        <p:nvGrpSpPr>
          <p:cNvPr id="117" name="Group 116">
            <a:extLst>
              <a:ext uri="{FF2B5EF4-FFF2-40B4-BE49-F238E27FC236}">
                <a16:creationId xmlns:a16="http://schemas.microsoft.com/office/drawing/2014/main" id="{48951C25-D820-4342-AA58-E3264D342C4D}"/>
              </a:ext>
            </a:extLst>
          </p:cNvPr>
          <p:cNvGrpSpPr/>
          <p:nvPr/>
        </p:nvGrpSpPr>
        <p:grpSpPr>
          <a:xfrm>
            <a:off x="1961070" y="3783521"/>
            <a:ext cx="790407" cy="790407"/>
            <a:chOff x="5833678" y="585323"/>
            <a:chExt cx="790407" cy="790407"/>
          </a:xfrm>
        </p:grpSpPr>
        <p:sp>
          <p:nvSpPr>
            <p:cNvPr id="118" name="Arc 3">
              <a:extLst>
                <a:ext uri="{FF2B5EF4-FFF2-40B4-BE49-F238E27FC236}">
                  <a16:creationId xmlns:a16="http://schemas.microsoft.com/office/drawing/2014/main" id="{C9D765FA-4D7B-4A7E-835E-4ABDF2452BC2}"/>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119" name="Oval 118">
              <a:extLst>
                <a:ext uri="{FF2B5EF4-FFF2-40B4-BE49-F238E27FC236}">
                  <a16:creationId xmlns:a16="http://schemas.microsoft.com/office/drawing/2014/main" id="{98805BAF-DEB1-45EE-B44A-41FE7975F19B}"/>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20" name="TextBox 19">
            <a:extLst>
              <a:ext uri="{FF2B5EF4-FFF2-40B4-BE49-F238E27FC236}">
                <a16:creationId xmlns:a16="http://schemas.microsoft.com/office/drawing/2014/main" id="{F6116A2D-9C62-413D-AA87-F1615A55E5F9}"/>
              </a:ext>
            </a:extLst>
          </p:cNvPr>
          <p:cNvSpPr txBox="1"/>
          <p:nvPr/>
        </p:nvSpPr>
        <p:spPr>
          <a:xfrm>
            <a:off x="2225313" y="1088786"/>
            <a:ext cx="7741373" cy="830997"/>
          </a:xfrm>
          <a:prstGeom prst="rect">
            <a:avLst/>
          </a:prstGeom>
          <a:noFill/>
        </p:spPr>
        <p:txBody>
          <a:bodyPr wrap="square">
            <a:spAutoFit/>
          </a:bodyPr>
          <a:lstStyle/>
          <a:p>
            <a:pPr algn="just"/>
            <a:r>
              <a:rPr lang="en-US" sz="1600" dirty="0"/>
              <a:t>In data mining and statistics, hierarchical clustering (also called hierarchical cluster analysis or HCA) is a method of cluster analysis which seeks to build a hierarchy of clusters. trategies for hierarchical clustering generally fall into two types:</a:t>
            </a:r>
          </a:p>
        </p:txBody>
      </p:sp>
      <p:sp>
        <p:nvSpPr>
          <p:cNvPr id="21" name="Rounded Rectangle 51">
            <a:extLst>
              <a:ext uri="{FF2B5EF4-FFF2-40B4-BE49-F238E27FC236}">
                <a16:creationId xmlns:a16="http://schemas.microsoft.com/office/drawing/2014/main" id="{22E0834D-153B-47EC-A084-AEB9EC932601}"/>
              </a:ext>
            </a:extLst>
          </p:cNvPr>
          <p:cNvSpPr/>
          <p:nvPr/>
        </p:nvSpPr>
        <p:spPr>
          <a:xfrm rot="16200000" flipH="1">
            <a:off x="2085499" y="3933013"/>
            <a:ext cx="541566" cy="5465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2">
                  <a:lumMod val="10000"/>
                </a:schemeClr>
              </a:solidFill>
            </a:endParaRPr>
          </a:p>
        </p:txBody>
      </p:sp>
      <p:sp>
        <p:nvSpPr>
          <p:cNvPr id="22" name="Rounded Rectangle 51">
            <a:extLst>
              <a:ext uri="{FF2B5EF4-FFF2-40B4-BE49-F238E27FC236}">
                <a16:creationId xmlns:a16="http://schemas.microsoft.com/office/drawing/2014/main" id="{E8EE902A-0A35-428A-AB5A-524F5ED67A5E}"/>
              </a:ext>
            </a:extLst>
          </p:cNvPr>
          <p:cNvSpPr/>
          <p:nvPr/>
        </p:nvSpPr>
        <p:spPr>
          <a:xfrm rot="16200000" flipH="1">
            <a:off x="2085498" y="2549587"/>
            <a:ext cx="541566" cy="5465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2">
                  <a:lumMod val="10000"/>
                </a:schemeClr>
              </a:solidFill>
            </a:endParaRPr>
          </a:p>
        </p:txBody>
      </p:sp>
      <p:sp>
        <p:nvSpPr>
          <p:cNvPr id="31" name="TextBox 30">
            <a:extLst>
              <a:ext uri="{FF2B5EF4-FFF2-40B4-BE49-F238E27FC236}">
                <a16:creationId xmlns:a16="http://schemas.microsoft.com/office/drawing/2014/main" id="{0D4815ED-D1B6-420D-B97C-8C159A56C838}"/>
              </a:ext>
            </a:extLst>
          </p:cNvPr>
          <p:cNvSpPr txBox="1"/>
          <p:nvPr/>
        </p:nvSpPr>
        <p:spPr>
          <a:xfrm>
            <a:off x="2825706" y="2530482"/>
            <a:ext cx="7209991" cy="584775"/>
          </a:xfrm>
          <a:prstGeom prst="rect">
            <a:avLst/>
          </a:prstGeom>
          <a:noFill/>
        </p:spPr>
        <p:txBody>
          <a:bodyPr wrap="square">
            <a:spAutoFit/>
          </a:bodyPr>
          <a:lstStyle/>
          <a:p>
            <a:pPr algn="just"/>
            <a:r>
              <a:rPr lang="en-US" sz="1600" b="1" dirty="0"/>
              <a:t>Agglomerative</a:t>
            </a:r>
            <a:r>
              <a:rPr lang="en-US" sz="1600" dirty="0"/>
              <a:t>: This is a "bottom-up" approach: each observation starts in its own cluster, and pairs of clusters are merged as one moves up the hierarchy.</a:t>
            </a:r>
            <a:endParaRPr lang="he-IL" sz="1600" dirty="0"/>
          </a:p>
        </p:txBody>
      </p:sp>
      <p:sp>
        <p:nvSpPr>
          <p:cNvPr id="34" name="TextBox 33">
            <a:extLst>
              <a:ext uri="{FF2B5EF4-FFF2-40B4-BE49-F238E27FC236}">
                <a16:creationId xmlns:a16="http://schemas.microsoft.com/office/drawing/2014/main" id="{E2B77879-0E23-4DEF-A99F-E3F328DA2C76}"/>
              </a:ext>
            </a:extLst>
          </p:cNvPr>
          <p:cNvSpPr txBox="1"/>
          <p:nvPr/>
        </p:nvSpPr>
        <p:spPr>
          <a:xfrm>
            <a:off x="2825707" y="3856247"/>
            <a:ext cx="7123727" cy="584775"/>
          </a:xfrm>
          <a:prstGeom prst="rect">
            <a:avLst/>
          </a:prstGeom>
          <a:noFill/>
        </p:spPr>
        <p:txBody>
          <a:bodyPr wrap="square">
            <a:spAutoFit/>
          </a:bodyPr>
          <a:lstStyle/>
          <a:p>
            <a:r>
              <a:rPr lang="en-US" sz="1600" b="1" dirty="0"/>
              <a:t>Divisive</a:t>
            </a:r>
            <a:r>
              <a:rPr lang="en-US" sz="1600" dirty="0"/>
              <a:t>: This is a "top-down" approach: all observations start in one cluster, and splits are performed recursively as one moves down the hierarchy.</a:t>
            </a:r>
            <a:endParaRPr lang="he-IL" sz="1600" dirty="0"/>
          </a:p>
        </p:txBody>
      </p:sp>
      <p:sp>
        <p:nvSpPr>
          <p:cNvPr id="36" name="TextBox 35">
            <a:extLst>
              <a:ext uri="{FF2B5EF4-FFF2-40B4-BE49-F238E27FC236}">
                <a16:creationId xmlns:a16="http://schemas.microsoft.com/office/drawing/2014/main" id="{3D928673-5BCD-4C0C-B445-C0366A2279AE}"/>
              </a:ext>
            </a:extLst>
          </p:cNvPr>
          <p:cNvSpPr txBox="1"/>
          <p:nvPr/>
        </p:nvSpPr>
        <p:spPr>
          <a:xfrm>
            <a:off x="2356271" y="4957392"/>
            <a:ext cx="7749698" cy="1200329"/>
          </a:xfrm>
          <a:prstGeom prst="rect">
            <a:avLst/>
          </a:prstGeom>
          <a:noFill/>
        </p:spPr>
        <p:txBody>
          <a:bodyPr wrap="square">
            <a:spAutoFit/>
          </a:bodyPr>
          <a:lstStyle/>
          <a:p>
            <a:endParaRPr lang="en-US" dirty="0"/>
          </a:p>
          <a:p>
            <a:r>
              <a:rPr lang="en-US" b="1" dirty="0"/>
              <a:t>For example</a:t>
            </a:r>
            <a:r>
              <a:rPr lang="en-US" dirty="0"/>
              <a:t>: division of customers in the restaurant, according to the areas of interest in the restaurant, thus allowing the publication of information relevant to the same group of people the food they like.</a:t>
            </a:r>
            <a:endParaRPr lang="he-IL" dirty="0"/>
          </a:p>
        </p:txBody>
      </p:sp>
    </p:spTree>
    <p:extLst>
      <p:ext uri="{BB962C8B-B14F-4D97-AF65-F5344CB8AC3E}">
        <p14:creationId xmlns:p14="http://schemas.microsoft.com/office/powerpoint/2010/main" val="397964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3638311" y="231636"/>
            <a:ext cx="4915375"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Algorithm - Types of Linkages</a:t>
            </a:r>
            <a:endParaRPr lang="ko-KR" altLang="en-US" sz="2800" dirty="0">
              <a:solidFill>
                <a:schemeClr val="bg2">
                  <a:lumMod val="10000"/>
                </a:schemeClr>
              </a:solidFill>
              <a:cs typeface="Arial" pitchFamily="34" charset="0"/>
            </a:endParaRPr>
          </a:p>
        </p:txBody>
      </p:sp>
      <p:grpSp>
        <p:nvGrpSpPr>
          <p:cNvPr id="114" name="Group 113">
            <a:extLst>
              <a:ext uri="{FF2B5EF4-FFF2-40B4-BE49-F238E27FC236}">
                <a16:creationId xmlns:a16="http://schemas.microsoft.com/office/drawing/2014/main" id="{F127B5A5-86B0-4348-ADCB-E6830B9BFA29}"/>
              </a:ext>
            </a:extLst>
          </p:cNvPr>
          <p:cNvGrpSpPr/>
          <p:nvPr/>
        </p:nvGrpSpPr>
        <p:grpSpPr>
          <a:xfrm>
            <a:off x="2225311" y="1662433"/>
            <a:ext cx="790407" cy="790407"/>
            <a:chOff x="5833678" y="585323"/>
            <a:chExt cx="790407" cy="790407"/>
          </a:xfrm>
        </p:grpSpPr>
        <p:sp>
          <p:nvSpPr>
            <p:cNvPr id="115" name="Arc 3">
              <a:extLst>
                <a:ext uri="{FF2B5EF4-FFF2-40B4-BE49-F238E27FC236}">
                  <a16:creationId xmlns:a16="http://schemas.microsoft.com/office/drawing/2014/main" id="{0608973A-84D7-48A5-9960-A4B1EAAC8198}"/>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116" name="Oval 115">
              <a:extLst>
                <a:ext uri="{FF2B5EF4-FFF2-40B4-BE49-F238E27FC236}">
                  <a16:creationId xmlns:a16="http://schemas.microsoft.com/office/drawing/2014/main" id="{36B0B712-43BF-4EB8-83EA-F3BE963CB57E}"/>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grpSp>
        <p:nvGrpSpPr>
          <p:cNvPr id="117" name="Group 116">
            <a:extLst>
              <a:ext uri="{FF2B5EF4-FFF2-40B4-BE49-F238E27FC236}">
                <a16:creationId xmlns:a16="http://schemas.microsoft.com/office/drawing/2014/main" id="{48951C25-D820-4342-AA58-E3264D342C4D}"/>
              </a:ext>
            </a:extLst>
          </p:cNvPr>
          <p:cNvGrpSpPr/>
          <p:nvPr/>
        </p:nvGrpSpPr>
        <p:grpSpPr>
          <a:xfrm>
            <a:off x="2225311" y="2549942"/>
            <a:ext cx="790407" cy="790407"/>
            <a:chOff x="5833678" y="585323"/>
            <a:chExt cx="790407" cy="790407"/>
          </a:xfrm>
        </p:grpSpPr>
        <p:sp>
          <p:nvSpPr>
            <p:cNvPr id="118" name="Arc 3">
              <a:extLst>
                <a:ext uri="{FF2B5EF4-FFF2-40B4-BE49-F238E27FC236}">
                  <a16:creationId xmlns:a16="http://schemas.microsoft.com/office/drawing/2014/main" id="{C9D765FA-4D7B-4A7E-835E-4ABDF2452BC2}"/>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119" name="Oval 118">
              <a:extLst>
                <a:ext uri="{FF2B5EF4-FFF2-40B4-BE49-F238E27FC236}">
                  <a16:creationId xmlns:a16="http://schemas.microsoft.com/office/drawing/2014/main" id="{98805BAF-DEB1-45EE-B44A-41FE7975F19B}"/>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grpSp>
        <p:nvGrpSpPr>
          <p:cNvPr id="120" name="Group 119">
            <a:extLst>
              <a:ext uri="{FF2B5EF4-FFF2-40B4-BE49-F238E27FC236}">
                <a16:creationId xmlns:a16="http://schemas.microsoft.com/office/drawing/2014/main" id="{9DC4D3F9-4D49-41E1-BC0B-FBA35B965A68}"/>
              </a:ext>
            </a:extLst>
          </p:cNvPr>
          <p:cNvGrpSpPr/>
          <p:nvPr/>
        </p:nvGrpSpPr>
        <p:grpSpPr>
          <a:xfrm>
            <a:off x="2225312" y="3477634"/>
            <a:ext cx="790407" cy="790407"/>
            <a:chOff x="5833678" y="585323"/>
            <a:chExt cx="790407" cy="790407"/>
          </a:xfrm>
        </p:grpSpPr>
        <p:sp>
          <p:nvSpPr>
            <p:cNvPr id="121" name="Arc 3">
              <a:extLst>
                <a:ext uri="{FF2B5EF4-FFF2-40B4-BE49-F238E27FC236}">
                  <a16:creationId xmlns:a16="http://schemas.microsoft.com/office/drawing/2014/main" id="{DECBB003-CC6E-4E3F-BF27-4B68C189B8F9}"/>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2">
                    <a:lumMod val="10000"/>
                  </a:schemeClr>
                </a:solidFill>
              </a:endParaRPr>
            </a:p>
          </p:txBody>
        </p:sp>
        <p:sp>
          <p:nvSpPr>
            <p:cNvPr id="122" name="Oval 121">
              <a:extLst>
                <a:ext uri="{FF2B5EF4-FFF2-40B4-BE49-F238E27FC236}">
                  <a16:creationId xmlns:a16="http://schemas.microsoft.com/office/drawing/2014/main" id="{9AED7C9E-4D3C-43D3-B29A-A2E9DDD52795}"/>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2">
                    <a:lumMod val="10000"/>
                  </a:schemeClr>
                </a:solidFill>
              </a:endParaRPr>
            </a:p>
          </p:txBody>
        </p:sp>
      </p:grpSp>
      <p:sp>
        <p:nvSpPr>
          <p:cNvPr id="124" name="Rounded Rectangle 51">
            <a:extLst>
              <a:ext uri="{FF2B5EF4-FFF2-40B4-BE49-F238E27FC236}">
                <a16:creationId xmlns:a16="http://schemas.microsoft.com/office/drawing/2014/main" id="{69767BAC-8EC4-43C7-B262-6252D84E3D6D}"/>
              </a:ext>
            </a:extLst>
          </p:cNvPr>
          <p:cNvSpPr/>
          <p:nvPr/>
        </p:nvSpPr>
        <p:spPr>
          <a:xfrm rot="16200000" flipH="1">
            <a:off x="2352738" y="3607944"/>
            <a:ext cx="541566" cy="5465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2">
                  <a:lumMod val="10000"/>
                </a:schemeClr>
              </a:solidFill>
            </a:endParaRPr>
          </a:p>
        </p:txBody>
      </p:sp>
      <p:sp>
        <p:nvSpPr>
          <p:cNvPr id="125" name="TextBox 124">
            <a:extLst>
              <a:ext uri="{FF2B5EF4-FFF2-40B4-BE49-F238E27FC236}">
                <a16:creationId xmlns:a16="http://schemas.microsoft.com/office/drawing/2014/main" id="{8F98451E-711F-4773-BA1E-BC6FCA818BCA}"/>
              </a:ext>
            </a:extLst>
          </p:cNvPr>
          <p:cNvSpPr txBox="1"/>
          <p:nvPr/>
        </p:nvSpPr>
        <p:spPr>
          <a:xfrm>
            <a:off x="3125577" y="1930219"/>
            <a:ext cx="5940839" cy="338554"/>
          </a:xfrm>
          <a:prstGeom prst="rect">
            <a:avLst/>
          </a:prstGeom>
          <a:noFill/>
        </p:spPr>
        <p:txBody>
          <a:bodyPr wrap="square" rtlCol="0">
            <a:spAutoFit/>
          </a:bodyPr>
          <a:lstStyle/>
          <a:p>
            <a:pPr algn="just"/>
            <a:r>
              <a:rPr lang="en-US" altLang="ko-KR" sz="1600" dirty="0">
                <a:solidFill>
                  <a:schemeClr val="bg2">
                    <a:lumMod val="10000"/>
                  </a:schemeClr>
                </a:solidFill>
                <a:cs typeface="Arial" pitchFamily="34" charset="0"/>
              </a:rPr>
              <a:t>Single - Linkage Clustering: Minimum distance between clusters.</a:t>
            </a:r>
          </a:p>
        </p:txBody>
      </p:sp>
      <p:sp>
        <p:nvSpPr>
          <p:cNvPr id="126" name="TextBox 125">
            <a:extLst>
              <a:ext uri="{FF2B5EF4-FFF2-40B4-BE49-F238E27FC236}">
                <a16:creationId xmlns:a16="http://schemas.microsoft.com/office/drawing/2014/main" id="{9153E920-7D2C-4C0D-B57D-C9776D01E95E}"/>
              </a:ext>
            </a:extLst>
          </p:cNvPr>
          <p:cNvSpPr txBox="1"/>
          <p:nvPr/>
        </p:nvSpPr>
        <p:spPr>
          <a:xfrm>
            <a:off x="3125577" y="2766984"/>
            <a:ext cx="6435333" cy="338554"/>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Complete - Linkage Clustering: Maximum distance between clusters.</a:t>
            </a:r>
          </a:p>
        </p:txBody>
      </p:sp>
      <p:sp>
        <p:nvSpPr>
          <p:cNvPr id="127" name="TextBox 126">
            <a:extLst>
              <a:ext uri="{FF2B5EF4-FFF2-40B4-BE49-F238E27FC236}">
                <a16:creationId xmlns:a16="http://schemas.microsoft.com/office/drawing/2014/main" id="{BB519684-9B37-4D49-86FF-0058A67814CA}"/>
              </a:ext>
            </a:extLst>
          </p:cNvPr>
          <p:cNvSpPr txBox="1"/>
          <p:nvPr/>
        </p:nvSpPr>
        <p:spPr>
          <a:xfrm>
            <a:off x="3125577" y="3654839"/>
            <a:ext cx="6097994" cy="338554"/>
          </a:xfrm>
          <a:prstGeom prst="rect">
            <a:avLst/>
          </a:prstGeom>
          <a:noFill/>
        </p:spPr>
        <p:txBody>
          <a:bodyPr wrap="square" rtlCol="0">
            <a:spAutoFit/>
          </a:bodyPr>
          <a:lstStyle/>
          <a:p>
            <a:r>
              <a:rPr lang="en-US" altLang="ko-KR" sz="1600" dirty="0">
                <a:solidFill>
                  <a:schemeClr val="bg2">
                    <a:lumMod val="10000"/>
                  </a:schemeClr>
                </a:solidFill>
                <a:cs typeface="Arial" pitchFamily="34" charset="0"/>
              </a:rPr>
              <a:t>Average - Linkage Clustering: Average distance between clusters.</a:t>
            </a: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20" name="TextBox 19">
            <a:extLst>
              <a:ext uri="{FF2B5EF4-FFF2-40B4-BE49-F238E27FC236}">
                <a16:creationId xmlns:a16="http://schemas.microsoft.com/office/drawing/2014/main" id="{F6116A2D-9C62-413D-AA87-F1615A55E5F9}"/>
              </a:ext>
            </a:extLst>
          </p:cNvPr>
          <p:cNvSpPr txBox="1"/>
          <p:nvPr/>
        </p:nvSpPr>
        <p:spPr>
          <a:xfrm>
            <a:off x="2225311" y="796284"/>
            <a:ext cx="7741373" cy="830997"/>
          </a:xfrm>
          <a:prstGeom prst="rect">
            <a:avLst/>
          </a:prstGeom>
          <a:noFill/>
        </p:spPr>
        <p:txBody>
          <a:bodyPr wrap="square">
            <a:spAutoFit/>
          </a:bodyPr>
          <a:lstStyle/>
          <a:p>
            <a:pPr algn="just"/>
            <a:r>
              <a:rPr lang="en-US" sz="1600" dirty="0"/>
              <a:t>We require to find the among the clusters. This is done by calculating the distance between the clusters. There are multiple ways of calculating the distance such as Single Linkage, Complete Linkage and Average Linkage</a:t>
            </a:r>
          </a:p>
        </p:txBody>
      </p:sp>
      <p:sp>
        <p:nvSpPr>
          <p:cNvPr id="21" name="Rounded Rectangle 51">
            <a:extLst>
              <a:ext uri="{FF2B5EF4-FFF2-40B4-BE49-F238E27FC236}">
                <a16:creationId xmlns:a16="http://schemas.microsoft.com/office/drawing/2014/main" id="{22E0834D-153B-47EC-A084-AEB9EC932601}"/>
              </a:ext>
            </a:extLst>
          </p:cNvPr>
          <p:cNvSpPr/>
          <p:nvPr/>
        </p:nvSpPr>
        <p:spPr>
          <a:xfrm rot="16200000" flipH="1">
            <a:off x="2349740" y="2699434"/>
            <a:ext cx="541566" cy="5465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2">
                  <a:lumMod val="10000"/>
                </a:schemeClr>
              </a:solidFill>
            </a:endParaRPr>
          </a:p>
        </p:txBody>
      </p:sp>
      <p:sp>
        <p:nvSpPr>
          <p:cNvPr id="22" name="Rounded Rectangle 51">
            <a:extLst>
              <a:ext uri="{FF2B5EF4-FFF2-40B4-BE49-F238E27FC236}">
                <a16:creationId xmlns:a16="http://schemas.microsoft.com/office/drawing/2014/main" id="{E8EE902A-0A35-428A-AB5A-524F5ED67A5E}"/>
              </a:ext>
            </a:extLst>
          </p:cNvPr>
          <p:cNvSpPr/>
          <p:nvPr/>
        </p:nvSpPr>
        <p:spPr>
          <a:xfrm rot="16200000" flipH="1">
            <a:off x="2349741" y="1807714"/>
            <a:ext cx="541566" cy="5465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2">
                  <a:lumMod val="10000"/>
                </a:schemeClr>
              </a:solidFill>
            </a:endParaRPr>
          </a:p>
        </p:txBody>
      </p:sp>
      <p:sp>
        <p:nvSpPr>
          <p:cNvPr id="25" name="Content Placeholder 2">
            <a:extLst>
              <a:ext uri="{FF2B5EF4-FFF2-40B4-BE49-F238E27FC236}">
                <a16:creationId xmlns:a16="http://schemas.microsoft.com/office/drawing/2014/main" id="{C5F73830-7E58-4049-A62F-00E06DA2DBD2}"/>
              </a:ext>
            </a:extLst>
          </p:cNvPr>
          <p:cNvSpPr txBox="1">
            <a:spLocks/>
          </p:cNvSpPr>
          <p:nvPr/>
        </p:nvSpPr>
        <p:spPr bwMode="white">
          <a:xfrm>
            <a:off x="4700402" y="6439184"/>
            <a:ext cx="3285681" cy="266776"/>
          </a:xfrm>
          <a:prstGeom prst="rect">
            <a:avLst/>
          </a:prstGeom>
        </p:spPr>
        <p:txBody>
          <a:bodyPr vert="horz" lIns="91440" tIns="45720" rIns="91440" bIns="45720" rtlCol="0" anchor="t" anchorCtr="0">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dirty="0">
                <a:solidFill>
                  <a:schemeClr val="bg1"/>
                </a:solidFill>
              </a:rPr>
              <a:t>Complete Linkage (Farthest neighbour)</a:t>
            </a:r>
          </a:p>
        </p:txBody>
      </p:sp>
      <p:sp>
        <p:nvSpPr>
          <p:cNvPr id="28" name="Content Placeholder 2">
            <a:extLst>
              <a:ext uri="{FF2B5EF4-FFF2-40B4-BE49-F238E27FC236}">
                <a16:creationId xmlns:a16="http://schemas.microsoft.com/office/drawing/2014/main" id="{8A6491FF-99C7-4831-8778-72EC845FBD99}"/>
              </a:ext>
            </a:extLst>
          </p:cNvPr>
          <p:cNvSpPr txBox="1">
            <a:spLocks/>
          </p:cNvSpPr>
          <p:nvPr/>
        </p:nvSpPr>
        <p:spPr bwMode="white">
          <a:xfrm>
            <a:off x="8971047" y="6419974"/>
            <a:ext cx="1991274" cy="266775"/>
          </a:xfrm>
          <a:prstGeom prst="rect">
            <a:avLst/>
          </a:prstGeom>
        </p:spPr>
        <p:txBody>
          <a:bodyPr vert="horz" lIns="91440" tIns="45720" rIns="91440" bIns="45720" rtlCol="0" anchor="t" anchorCtr="0">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sz="1500" dirty="0">
                <a:solidFill>
                  <a:schemeClr val="bg1"/>
                </a:solidFill>
              </a:rPr>
              <a:t>Average Linkage</a:t>
            </a:r>
          </a:p>
        </p:txBody>
      </p:sp>
      <p:sp>
        <p:nvSpPr>
          <p:cNvPr id="29" name="TextBox 28">
            <a:extLst>
              <a:ext uri="{FF2B5EF4-FFF2-40B4-BE49-F238E27FC236}">
                <a16:creationId xmlns:a16="http://schemas.microsoft.com/office/drawing/2014/main" id="{0A6DF13B-BDD5-449D-B5FD-3A92D282DFC6}"/>
              </a:ext>
            </a:extLst>
          </p:cNvPr>
          <p:cNvSpPr txBox="1"/>
          <p:nvPr/>
        </p:nvSpPr>
        <p:spPr>
          <a:xfrm>
            <a:off x="609256" y="4541698"/>
            <a:ext cx="3599827" cy="22547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dirty="0"/>
          </a:p>
        </p:txBody>
      </p:sp>
      <p:sp>
        <p:nvSpPr>
          <p:cNvPr id="32" name="Content Placeholder 2">
            <a:extLst>
              <a:ext uri="{FF2B5EF4-FFF2-40B4-BE49-F238E27FC236}">
                <a16:creationId xmlns:a16="http://schemas.microsoft.com/office/drawing/2014/main" id="{9E92AF13-C226-4702-B91A-B7CB5EA26BE5}"/>
              </a:ext>
            </a:extLst>
          </p:cNvPr>
          <p:cNvSpPr txBox="1">
            <a:spLocks/>
          </p:cNvSpPr>
          <p:nvPr/>
        </p:nvSpPr>
        <p:spPr bwMode="white">
          <a:xfrm>
            <a:off x="765315" y="6439184"/>
            <a:ext cx="3285681" cy="266776"/>
          </a:xfrm>
          <a:prstGeom prst="rect">
            <a:avLst/>
          </a:prstGeom>
        </p:spPr>
        <p:txBody>
          <a:bodyPr vert="horz" lIns="91440" tIns="45720" rIns="91440" bIns="45720" rtlCol="0" anchor="t" anchorCtr="0">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sz="1500" dirty="0">
                <a:solidFill>
                  <a:schemeClr val="bg1"/>
                </a:solidFill>
              </a:rPr>
              <a:t>Single Linkage (Nearest neighbour)</a:t>
            </a:r>
          </a:p>
        </p:txBody>
      </p:sp>
      <p:pic>
        <p:nvPicPr>
          <p:cNvPr id="3" name="Picture 2">
            <a:extLst>
              <a:ext uri="{FF2B5EF4-FFF2-40B4-BE49-F238E27FC236}">
                <a16:creationId xmlns:a16="http://schemas.microsoft.com/office/drawing/2014/main" id="{7EBC9639-B80E-4655-8EA7-07BE99FACC98}"/>
              </a:ext>
            </a:extLst>
          </p:cNvPr>
          <p:cNvPicPr>
            <a:picLocks noChangeAspect="1"/>
          </p:cNvPicPr>
          <p:nvPr/>
        </p:nvPicPr>
        <p:blipFill>
          <a:blip r:embed="rId2"/>
          <a:stretch>
            <a:fillRect/>
          </a:stretch>
        </p:blipFill>
        <p:spPr>
          <a:xfrm>
            <a:off x="1014514" y="4666026"/>
            <a:ext cx="2787282" cy="1753948"/>
          </a:xfrm>
          <a:prstGeom prst="rect">
            <a:avLst/>
          </a:prstGeom>
        </p:spPr>
      </p:pic>
      <p:pic>
        <p:nvPicPr>
          <p:cNvPr id="5" name="Picture 4">
            <a:extLst>
              <a:ext uri="{FF2B5EF4-FFF2-40B4-BE49-F238E27FC236}">
                <a16:creationId xmlns:a16="http://schemas.microsoft.com/office/drawing/2014/main" id="{7B4395AF-2589-455B-8144-753ABE2B5FA5}"/>
              </a:ext>
            </a:extLst>
          </p:cNvPr>
          <p:cNvPicPr>
            <a:picLocks noChangeAspect="1"/>
          </p:cNvPicPr>
          <p:nvPr/>
        </p:nvPicPr>
        <p:blipFill>
          <a:blip r:embed="rId3"/>
          <a:stretch>
            <a:fillRect/>
          </a:stretch>
        </p:blipFill>
        <p:spPr>
          <a:xfrm>
            <a:off x="4881837" y="4702046"/>
            <a:ext cx="2787281" cy="1669739"/>
          </a:xfrm>
          <a:prstGeom prst="rect">
            <a:avLst/>
          </a:prstGeom>
        </p:spPr>
      </p:pic>
      <p:pic>
        <p:nvPicPr>
          <p:cNvPr id="7" name="Picture 6">
            <a:extLst>
              <a:ext uri="{FF2B5EF4-FFF2-40B4-BE49-F238E27FC236}">
                <a16:creationId xmlns:a16="http://schemas.microsoft.com/office/drawing/2014/main" id="{B7988541-EBB9-4C69-945C-BABA2CF6B027}"/>
              </a:ext>
            </a:extLst>
          </p:cNvPr>
          <p:cNvPicPr>
            <a:picLocks noChangeAspect="1"/>
          </p:cNvPicPr>
          <p:nvPr/>
        </p:nvPicPr>
        <p:blipFill>
          <a:blip r:embed="rId4"/>
          <a:stretch>
            <a:fillRect/>
          </a:stretch>
        </p:blipFill>
        <p:spPr>
          <a:xfrm>
            <a:off x="8553686" y="4723081"/>
            <a:ext cx="2798226" cy="1627667"/>
          </a:xfrm>
          <a:prstGeom prst="rect">
            <a:avLst/>
          </a:prstGeom>
        </p:spPr>
      </p:pic>
    </p:spTree>
    <p:extLst>
      <p:ext uri="{BB962C8B-B14F-4D97-AF65-F5344CB8AC3E}">
        <p14:creationId xmlns:p14="http://schemas.microsoft.com/office/powerpoint/2010/main" val="95433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901350" y="262908"/>
            <a:ext cx="1789366"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Algorithm</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cxnSp>
        <p:nvCxnSpPr>
          <p:cNvPr id="33" name="מחבר חץ ישר 10">
            <a:extLst>
              <a:ext uri="{FF2B5EF4-FFF2-40B4-BE49-F238E27FC236}">
                <a16:creationId xmlns:a16="http://schemas.microsoft.com/office/drawing/2014/main" id="{7638C129-A1C9-43FD-A4D0-D54CE85B9AFD}"/>
              </a:ext>
            </a:extLst>
          </p:cNvPr>
          <p:cNvCxnSpPr>
            <a:cxnSpLocks/>
          </p:cNvCxnSpPr>
          <p:nvPr/>
        </p:nvCxnSpPr>
        <p:spPr>
          <a:xfrm>
            <a:off x="2498926" y="2342844"/>
            <a:ext cx="932643"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pic>
        <p:nvPicPr>
          <p:cNvPr id="34" name="תמונה 5">
            <a:extLst>
              <a:ext uri="{FF2B5EF4-FFF2-40B4-BE49-F238E27FC236}">
                <a16:creationId xmlns:a16="http://schemas.microsoft.com/office/drawing/2014/main" id="{B5255FCF-9E0A-4522-B6E6-1AD009D14BA4}"/>
              </a:ext>
            </a:extLst>
          </p:cNvPr>
          <p:cNvPicPr>
            <a:picLocks noChangeAspect="1"/>
          </p:cNvPicPr>
          <p:nvPr/>
        </p:nvPicPr>
        <p:blipFill rotWithShape="1">
          <a:blip r:embed="rId2"/>
          <a:srcRect l="19223" t="39288" r="59879" b="23365"/>
          <a:stretch/>
        </p:blipFill>
        <p:spPr>
          <a:xfrm>
            <a:off x="681037" y="1558008"/>
            <a:ext cx="1745722" cy="1754837"/>
          </a:xfrm>
          <a:prstGeom prst="rect">
            <a:avLst/>
          </a:prstGeom>
        </p:spPr>
      </p:pic>
      <p:pic>
        <p:nvPicPr>
          <p:cNvPr id="35" name="תמונה 6">
            <a:extLst>
              <a:ext uri="{FF2B5EF4-FFF2-40B4-BE49-F238E27FC236}">
                <a16:creationId xmlns:a16="http://schemas.microsoft.com/office/drawing/2014/main" id="{1ADE3741-27BC-4F3D-BB02-B2A200458E37}"/>
              </a:ext>
            </a:extLst>
          </p:cNvPr>
          <p:cNvPicPr>
            <a:picLocks noChangeAspect="1"/>
          </p:cNvPicPr>
          <p:nvPr/>
        </p:nvPicPr>
        <p:blipFill rotWithShape="1">
          <a:blip r:embed="rId3"/>
          <a:srcRect l="19296" t="39353" r="60388" b="23495"/>
          <a:stretch/>
        </p:blipFill>
        <p:spPr>
          <a:xfrm>
            <a:off x="3510172" y="1572709"/>
            <a:ext cx="1705923" cy="1754838"/>
          </a:xfrm>
          <a:prstGeom prst="rect">
            <a:avLst/>
          </a:prstGeom>
        </p:spPr>
      </p:pic>
      <p:pic>
        <p:nvPicPr>
          <p:cNvPr id="36" name="תמונה 5">
            <a:extLst>
              <a:ext uri="{FF2B5EF4-FFF2-40B4-BE49-F238E27FC236}">
                <a16:creationId xmlns:a16="http://schemas.microsoft.com/office/drawing/2014/main" id="{42814D90-5947-441A-8D80-92B27C9D2348}"/>
              </a:ext>
            </a:extLst>
          </p:cNvPr>
          <p:cNvPicPr>
            <a:picLocks noChangeAspect="1"/>
          </p:cNvPicPr>
          <p:nvPr/>
        </p:nvPicPr>
        <p:blipFill rotWithShape="1">
          <a:blip r:embed="rId4"/>
          <a:srcRect l="19296" t="39352" r="60315" b="23625"/>
          <a:stretch/>
        </p:blipFill>
        <p:spPr>
          <a:xfrm>
            <a:off x="6375972" y="1560784"/>
            <a:ext cx="1745722" cy="1783130"/>
          </a:xfrm>
          <a:prstGeom prst="rect">
            <a:avLst/>
          </a:prstGeom>
        </p:spPr>
      </p:pic>
      <p:cxnSp>
        <p:nvCxnSpPr>
          <p:cNvPr id="37" name="מחבר חץ ישר 10">
            <a:extLst>
              <a:ext uri="{FF2B5EF4-FFF2-40B4-BE49-F238E27FC236}">
                <a16:creationId xmlns:a16="http://schemas.microsoft.com/office/drawing/2014/main" id="{29866E9A-9B7F-4EFA-8AF8-14CA8FEC4152}"/>
              </a:ext>
            </a:extLst>
          </p:cNvPr>
          <p:cNvCxnSpPr>
            <a:cxnSpLocks/>
          </p:cNvCxnSpPr>
          <p:nvPr/>
        </p:nvCxnSpPr>
        <p:spPr>
          <a:xfrm>
            <a:off x="5329712" y="2342844"/>
            <a:ext cx="932643"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pic>
        <p:nvPicPr>
          <p:cNvPr id="38" name="תמונה 6">
            <a:extLst>
              <a:ext uri="{FF2B5EF4-FFF2-40B4-BE49-F238E27FC236}">
                <a16:creationId xmlns:a16="http://schemas.microsoft.com/office/drawing/2014/main" id="{2F25F697-4362-4941-8EDE-FB57325AF0B1}"/>
              </a:ext>
            </a:extLst>
          </p:cNvPr>
          <p:cNvPicPr>
            <a:picLocks noChangeAspect="1"/>
          </p:cNvPicPr>
          <p:nvPr/>
        </p:nvPicPr>
        <p:blipFill rotWithShape="1">
          <a:blip r:embed="rId5"/>
          <a:srcRect l="19296" t="39223" r="60388" b="23495"/>
          <a:stretch/>
        </p:blipFill>
        <p:spPr>
          <a:xfrm>
            <a:off x="9290055" y="1550932"/>
            <a:ext cx="1742192" cy="1798392"/>
          </a:xfrm>
          <a:prstGeom prst="rect">
            <a:avLst/>
          </a:prstGeom>
        </p:spPr>
      </p:pic>
      <p:cxnSp>
        <p:nvCxnSpPr>
          <p:cNvPr id="39" name="מחבר חץ ישר 10">
            <a:extLst>
              <a:ext uri="{FF2B5EF4-FFF2-40B4-BE49-F238E27FC236}">
                <a16:creationId xmlns:a16="http://schemas.microsoft.com/office/drawing/2014/main" id="{B201CF6B-D42A-4AAF-8533-932944AA6400}"/>
              </a:ext>
            </a:extLst>
          </p:cNvPr>
          <p:cNvCxnSpPr>
            <a:cxnSpLocks/>
          </p:cNvCxnSpPr>
          <p:nvPr/>
        </p:nvCxnSpPr>
        <p:spPr>
          <a:xfrm>
            <a:off x="8274326" y="2341767"/>
            <a:ext cx="932643"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0" name="מחבר חץ ישר 10">
            <a:extLst>
              <a:ext uri="{FF2B5EF4-FFF2-40B4-BE49-F238E27FC236}">
                <a16:creationId xmlns:a16="http://schemas.microsoft.com/office/drawing/2014/main" id="{FD1C5E4E-1939-4583-A5D7-ECC91E6C7823}"/>
              </a:ext>
            </a:extLst>
          </p:cNvPr>
          <p:cNvCxnSpPr>
            <a:cxnSpLocks/>
          </p:cNvCxnSpPr>
          <p:nvPr/>
        </p:nvCxnSpPr>
        <p:spPr>
          <a:xfrm>
            <a:off x="681037" y="5030275"/>
            <a:ext cx="1219682"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1" name="מחבר חץ ישר 10">
            <a:extLst>
              <a:ext uri="{FF2B5EF4-FFF2-40B4-BE49-F238E27FC236}">
                <a16:creationId xmlns:a16="http://schemas.microsoft.com/office/drawing/2014/main" id="{0B2CBDC4-69CD-4647-89DA-60D923C6E064}"/>
              </a:ext>
            </a:extLst>
          </p:cNvPr>
          <p:cNvCxnSpPr>
            <a:cxnSpLocks/>
          </p:cNvCxnSpPr>
          <p:nvPr/>
        </p:nvCxnSpPr>
        <p:spPr>
          <a:xfrm>
            <a:off x="2856216" y="5030275"/>
            <a:ext cx="1174089"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pic>
        <p:nvPicPr>
          <p:cNvPr id="42" name="תמונה 6">
            <a:extLst>
              <a:ext uri="{FF2B5EF4-FFF2-40B4-BE49-F238E27FC236}">
                <a16:creationId xmlns:a16="http://schemas.microsoft.com/office/drawing/2014/main" id="{B3C795DD-02DA-42B2-98D6-43915B41EE9B}"/>
              </a:ext>
            </a:extLst>
          </p:cNvPr>
          <p:cNvPicPr>
            <a:picLocks noChangeAspect="1"/>
          </p:cNvPicPr>
          <p:nvPr/>
        </p:nvPicPr>
        <p:blipFill rotWithShape="1">
          <a:blip r:embed="rId6"/>
          <a:srcRect l="18933" t="39095" r="60314" b="23365"/>
          <a:stretch/>
        </p:blipFill>
        <p:spPr>
          <a:xfrm>
            <a:off x="4299660" y="4252760"/>
            <a:ext cx="1767385" cy="1798392"/>
          </a:xfrm>
          <a:prstGeom prst="rect">
            <a:avLst/>
          </a:prstGeom>
        </p:spPr>
      </p:pic>
      <p:sp>
        <p:nvSpPr>
          <p:cNvPr id="43" name="תיבת טקסט 4">
            <a:extLst>
              <a:ext uri="{FF2B5EF4-FFF2-40B4-BE49-F238E27FC236}">
                <a16:creationId xmlns:a16="http://schemas.microsoft.com/office/drawing/2014/main" id="{8947100A-BD32-4D3B-BB31-7E728BFD2635}"/>
              </a:ext>
            </a:extLst>
          </p:cNvPr>
          <p:cNvSpPr txBox="1"/>
          <p:nvPr/>
        </p:nvSpPr>
        <p:spPr>
          <a:xfrm>
            <a:off x="594984" y="3388045"/>
            <a:ext cx="2089033" cy="800219"/>
          </a:xfrm>
          <a:prstGeom prst="rect">
            <a:avLst/>
          </a:prstGeom>
          <a:noFill/>
        </p:spPr>
        <p:txBody>
          <a:bodyPr wrap="none" rtlCol="0">
            <a:spAutoFit/>
          </a:bodyPr>
          <a:lstStyle/>
          <a:p>
            <a:r>
              <a:rPr lang="en-US" sz="1200" dirty="0"/>
              <a:t>k = </a:t>
            </a:r>
            <a:r>
              <a:rPr lang="en-US" sz="1400" dirty="0"/>
              <a:t>2</a:t>
            </a:r>
            <a:r>
              <a:rPr lang="en-US" sz="1600" dirty="0"/>
              <a:t>, </a:t>
            </a:r>
          </a:p>
          <a:p>
            <a:r>
              <a:rPr lang="en-US" sz="1200" dirty="0"/>
              <a:t>num_current_clusters = </a:t>
            </a:r>
            <a:r>
              <a:rPr lang="he-IL" sz="1200" dirty="0"/>
              <a:t>21</a:t>
            </a:r>
            <a:endParaRPr lang="en-US" sz="1200" dirty="0"/>
          </a:p>
          <a:p>
            <a:endParaRPr lang="en-US" dirty="0"/>
          </a:p>
        </p:txBody>
      </p:sp>
      <p:sp>
        <p:nvSpPr>
          <p:cNvPr id="44" name="תיבת טקסט 4">
            <a:extLst>
              <a:ext uri="{FF2B5EF4-FFF2-40B4-BE49-F238E27FC236}">
                <a16:creationId xmlns:a16="http://schemas.microsoft.com/office/drawing/2014/main" id="{D947E06B-A87D-4ED3-B2D9-B975AF10BC16}"/>
              </a:ext>
            </a:extLst>
          </p:cNvPr>
          <p:cNvSpPr txBox="1"/>
          <p:nvPr/>
        </p:nvSpPr>
        <p:spPr>
          <a:xfrm>
            <a:off x="3431569" y="3368938"/>
            <a:ext cx="2092239" cy="800219"/>
          </a:xfrm>
          <a:prstGeom prst="rect">
            <a:avLst/>
          </a:prstGeom>
          <a:noFill/>
        </p:spPr>
        <p:txBody>
          <a:bodyPr wrap="none" rtlCol="0">
            <a:spAutoFit/>
          </a:bodyPr>
          <a:lstStyle/>
          <a:p>
            <a:r>
              <a:rPr lang="en-US" sz="1200" dirty="0"/>
              <a:t>k = </a:t>
            </a:r>
            <a:r>
              <a:rPr lang="en-US" sz="1400" dirty="0"/>
              <a:t>2</a:t>
            </a:r>
            <a:r>
              <a:rPr lang="en-US" sz="1600" dirty="0"/>
              <a:t>, </a:t>
            </a:r>
          </a:p>
          <a:p>
            <a:r>
              <a:rPr lang="en-US" sz="1200" dirty="0"/>
              <a:t>num_current_clusters = 20</a:t>
            </a:r>
          </a:p>
          <a:p>
            <a:endParaRPr lang="en-US" dirty="0"/>
          </a:p>
        </p:txBody>
      </p:sp>
      <p:sp>
        <p:nvSpPr>
          <p:cNvPr id="45" name="תיבת טקסט 4">
            <a:extLst>
              <a:ext uri="{FF2B5EF4-FFF2-40B4-BE49-F238E27FC236}">
                <a16:creationId xmlns:a16="http://schemas.microsoft.com/office/drawing/2014/main" id="{147E93BD-0CCB-462B-B8BD-29E8D6825462}"/>
              </a:ext>
            </a:extLst>
          </p:cNvPr>
          <p:cNvSpPr txBox="1"/>
          <p:nvPr/>
        </p:nvSpPr>
        <p:spPr>
          <a:xfrm>
            <a:off x="6338637" y="3327547"/>
            <a:ext cx="2092239" cy="800219"/>
          </a:xfrm>
          <a:prstGeom prst="rect">
            <a:avLst/>
          </a:prstGeom>
          <a:noFill/>
        </p:spPr>
        <p:txBody>
          <a:bodyPr wrap="none" rtlCol="0">
            <a:spAutoFit/>
          </a:bodyPr>
          <a:lstStyle/>
          <a:p>
            <a:r>
              <a:rPr lang="en-US" sz="1200" dirty="0"/>
              <a:t>k = </a:t>
            </a:r>
            <a:r>
              <a:rPr lang="en-US" sz="1400" dirty="0"/>
              <a:t>2</a:t>
            </a:r>
            <a:r>
              <a:rPr lang="en-US" sz="1600" dirty="0"/>
              <a:t>, </a:t>
            </a:r>
          </a:p>
          <a:p>
            <a:r>
              <a:rPr lang="en-US" sz="1200" dirty="0"/>
              <a:t>num_current_clusters = 19</a:t>
            </a:r>
          </a:p>
          <a:p>
            <a:endParaRPr lang="en-US" dirty="0"/>
          </a:p>
        </p:txBody>
      </p:sp>
      <p:sp>
        <p:nvSpPr>
          <p:cNvPr id="46" name="תיבת טקסט 4">
            <a:extLst>
              <a:ext uri="{FF2B5EF4-FFF2-40B4-BE49-F238E27FC236}">
                <a16:creationId xmlns:a16="http://schemas.microsoft.com/office/drawing/2014/main" id="{DE45849E-2CCA-47EE-8D90-2CEC0FA568B0}"/>
              </a:ext>
            </a:extLst>
          </p:cNvPr>
          <p:cNvSpPr txBox="1"/>
          <p:nvPr/>
        </p:nvSpPr>
        <p:spPr>
          <a:xfrm>
            <a:off x="9203795" y="3368937"/>
            <a:ext cx="2092239" cy="800219"/>
          </a:xfrm>
          <a:prstGeom prst="rect">
            <a:avLst/>
          </a:prstGeom>
          <a:noFill/>
        </p:spPr>
        <p:txBody>
          <a:bodyPr wrap="none" rtlCol="0">
            <a:spAutoFit/>
          </a:bodyPr>
          <a:lstStyle/>
          <a:p>
            <a:r>
              <a:rPr lang="en-US" sz="1200" dirty="0"/>
              <a:t>k = </a:t>
            </a:r>
            <a:r>
              <a:rPr lang="en-US" sz="1400" dirty="0"/>
              <a:t>2</a:t>
            </a:r>
            <a:r>
              <a:rPr lang="en-US" sz="1600" dirty="0"/>
              <a:t>, </a:t>
            </a:r>
          </a:p>
          <a:p>
            <a:r>
              <a:rPr lang="en-US" sz="1200" dirty="0"/>
              <a:t>num_current_clusters = 18</a:t>
            </a:r>
          </a:p>
          <a:p>
            <a:endParaRPr lang="en-US" dirty="0"/>
          </a:p>
        </p:txBody>
      </p:sp>
      <p:cxnSp>
        <p:nvCxnSpPr>
          <p:cNvPr id="47" name="מחבר חץ ישר 10">
            <a:extLst>
              <a:ext uri="{FF2B5EF4-FFF2-40B4-BE49-F238E27FC236}">
                <a16:creationId xmlns:a16="http://schemas.microsoft.com/office/drawing/2014/main" id="{5ACEB59E-3D53-4B11-9501-67A2A2F9A81A}"/>
              </a:ext>
            </a:extLst>
          </p:cNvPr>
          <p:cNvCxnSpPr>
            <a:cxnSpLocks/>
          </p:cNvCxnSpPr>
          <p:nvPr/>
        </p:nvCxnSpPr>
        <p:spPr>
          <a:xfrm>
            <a:off x="11147460" y="2341767"/>
            <a:ext cx="932643" cy="0"/>
          </a:xfrm>
          <a:prstGeom prst="straightConnector1">
            <a:avLst/>
          </a:prstGeom>
          <a:ln w="76200">
            <a:solidFill>
              <a:schemeClr val="tx2">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8" name="תיבת טקסט 4">
            <a:extLst>
              <a:ext uri="{FF2B5EF4-FFF2-40B4-BE49-F238E27FC236}">
                <a16:creationId xmlns:a16="http://schemas.microsoft.com/office/drawing/2014/main" id="{02863E81-D275-4A0E-8169-E3A74F51EE5C}"/>
              </a:ext>
            </a:extLst>
          </p:cNvPr>
          <p:cNvSpPr txBox="1"/>
          <p:nvPr/>
        </p:nvSpPr>
        <p:spPr>
          <a:xfrm>
            <a:off x="6289225" y="4537832"/>
            <a:ext cx="2416625" cy="984885"/>
          </a:xfrm>
          <a:prstGeom prst="rect">
            <a:avLst/>
          </a:prstGeom>
          <a:noFill/>
        </p:spPr>
        <p:txBody>
          <a:bodyPr wrap="square" rtlCol="0">
            <a:spAutoFit/>
          </a:bodyPr>
          <a:lstStyle/>
          <a:p>
            <a:r>
              <a:rPr lang="en-US" sz="1200" u="sng" dirty="0"/>
              <a:t>Final result</a:t>
            </a:r>
            <a:r>
              <a:rPr lang="en-US" sz="1200" dirty="0"/>
              <a:t>:</a:t>
            </a:r>
          </a:p>
          <a:p>
            <a:r>
              <a:rPr lang="en-US" sz="1200" dirty="0"/>
              <a:t>k = </a:t>
            </a:r>
            <a:r>
              <a:rPr lang="en-US" sz="1400" dirty="0"/>
              <a:t>2</a:t>
            </a:r>
            <a:r>
              <a:rPr lang="en-US" sz="1600" dirty="0"/>
              <a:t>, </a:t>
            </a:r>
          </a:p>
          <a:p>
            <a:r>
              <a:rPr lang="en-US" sz="1200" dirty="0"/>
              <a:t>num_current_clusters = 2</a:t>
            </a:r>
          </a:p>
          <a:p>
            <a:endParaRPr lang="en-US" dirty="0"/>
          </a:p>
        </p:txBody>
      </p:sp>
      <p:sp>
        <p:nvSpPr>
          <p:cNvPr id="49" name="תיבת טקסט 4">
            <a:extLst>
              <a:ext uri="{FF2B5EF4-FFF2-40B4-BE49-F238E27FC236}">
                <a16:creationId xmlns:a16="http://schemas.microsoft.com/office/drawing/2014/main" id="{38F1BD9C-A159-4CCC-B2FD-B6EBCF50CED0}"/>
              </a:ext>
            </a:extLst>
          </p:cNvPr>
          <p:cNvSpPr txBox="1"/>
          <p:nvPr/>
        </p:nvSpPr>
        <p:spPr>
          <a:xfrm>
            <a:off x="2005140" y="4852924"/>
            <a:ext cx="1182808" cy="769441"/>
          </a:xfrm>
          <a:prstGeom prst="rect">
            <a:avLst/>
          </a:prstGeom>
          <a:noFill/>
        </p:spPr>
        <p:txBody>
          <a:bodyPr wrap="square" rtlCol="0">
            <a:spAutoFit/>
          </a:bodyPr>
          <a:lstStyle/>
          <a:p>
            <a:r>
              <a:rPr lang="en-US" sz="4400" dirty="0"/>
              <a:t>…</a:t>
            </a:r>
            <a:endParaRPr lang="en-US" sz="6000" dirty="0"/>
          </a:p>
        </p:txBody>
      </p:sp>
    </p:spTree>
    <p:extLst>
      <p:ext uri="{BB962C8B-B14F-4D97-AF65-F5344CB8AC3E}">
        <p14:creationId xmlns:p14="http://schemas.microsoft.com/office/powerpoint/2010/main" val="245943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587721" y="264284"/>
            <a:ext cx="2416624"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How It Works</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27" name="Content Placeholder 2">
            <a:extLst>
              <a:ext uri="{FF2B5EF4-FFF2-40B4-BE49-F238E27FC236}">
                <a16:creationId xmlns:a16="http://schemas.microsoft.com/office/drawing/2014/main" id="{22F4CF9C-7155-4D35-8347-28A687F64542}"/>
              </a:ext>
            </a:extLst>
          </p:cNvPr>
          <p:cNvSpPr txBox="1">
            <a:spLocks/>
          </p:cNvSpPr>
          <p:nvPr/>
        </p:nvSpPr>
        <p:spPr>
          <a:xfrm>
            <a:off x="612797" y="1526084"/>
            <a:ext cx="7574858" cy="8700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Input: </a:t>
            </a:r>
            <a:r>
              <a:rPr lang="en-US" sz="1800" dirty="0"/>
              <a:t>NxN matrix (distance matrix), n_clusters (number of clusters)</a:t>
            </a:r>
          </a:p>
          <a:p>
            <a:r>
              <a:rPr lang="en-US" sz="1800" b="1" dirty="0"/>
              <a:t>Output:</a:t>
            </a:r>
            <a:r>
              <a:rPr lang="en-US" sz="1800" dirty="0"/>
              <a:t> Vector that represents each point its classification</a:t>
            </a:r>
          </a:p>
        </p:txBody>
      </p:sp>
      <p:pic>
        <p:nvPicPr>
          <p:cNvPr id="12" name="Picture 11">
            <a:extLst>
              <a:ext uri="{FF2B5EF4-FFF2-40B4-BE49-F238E27FC236}">
                <a16:creationId xmlns:a16="http://schemas.microsoft.com/office/drawing/2014/main" id="{DF20B18E-C438-4189-AB89-E6E37E1DD36D}"/>
              </a:ext>
            </a:extLst>
          </p:cNvPr>
          <p:cNvPicPr>
            <a:picLocks noChangeAspect="1"/>
          </p:cNvPicPr>
          <p:nvPr/>
        </p:nvPicPr>
        <p:blipFill>
          <a:blip r:embed="rId2"/>
          <a:stretch>
            <a:fillRect/>
          </a:stretch>
        </p:blipFill>
        <p:spPr>
          <a:xfrm>
            <a:off x="731671" y="4610710"/>
            <a:ext cx="6856420" cy="2031097"/>
          </a:xfrm>
          <a:prstGeom prst="rect">
            <a:avLst/>
          </a:prstGeom>
        </p:spPr>
      </p:pic>
      <p:pic>
        <p:nvPicPr>
          <p:cNvPr id="6" name="Picture 5">
            <a:extLst>
              <a:ext uri="{FF2B5EF4-FFF2-40B4-BE49-F238E27FC236}">
                <a16:creationId xmlns:a16="http://schemas.microsoft.com/office/drawing/2014/main" id="{24B715D2-0FEB-4925-BA7A-5D068160A077}"/>
              </a:ext>
            </a:extLst>
          </p:cNvPr>
          <p:cNvPicPr>
            <a:picLocks noChangeAspect="1"/>
          </p:cNvPicPr>
          <p:nvPr/>
        </p:nvPicPr>
        <p:blipFill>
          <a:blip r:embed="rId3"/>
          <a:stretch>
            <a:fillRect/>
          </a:stretch>
        </p:blipFill>
        <p:spPr>
          <a:xfrm>
            <a:off x="8024202" y="2200951"/>
            <a:ext cx="3714392" cy="2456097"/>
          </a:xfrm>
          <a:prstGeom prst="rect">
            <a:avLst/>
          </a:prstGeom>
        </p:spPr>
      </p:pic>
      <p:cxnSp>
        <p:nvCxnSpPr>
          <p:cNvPr id="8" name="Straight Arrow Connector 7">
            <a:extLst>
              <a:ext uri="{FF2B5EF4-FFF2-40B4-BE49-F238E27FC236}">
                <a16:creationId xmlns:a16="http://schemas.microsoft.com/office/drawing/2014/main" id="{173452B0-8F05-401B-9765-3D60EEF43AD6}"/>
              </a:ext>
            </a:extLst>
          </p:cNvPr>
          <p:cNvCxnSpPr>
            <a:cxnSpLocks/>
            <a:endCxn id="6" idx="1"/>
          </p:cNvCxnSpPr>
          <p:nvPr/>
        </p:nvCxnSpPr>
        <p:spPr>
          <a:xfrm>
            <a:off x="5796032" y="3428998"/>
            <a:ext cx="219456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1CB90B1A-FA4B-48D2-A249-1EAADA3EC9C8}"/>
              </a:ext>
            </a:extLst>
          </p:cNvPr>
          <p:cNvPicPr>
            <a:picLocks noChangeAspect="1"/>
          </p:cNvPicPr>
          <p:nvPr/>
        </p:nvPicPr>
        <p:blipFill>
          <a:blip r:embed="rId4"/>
          <a:stretch>
            <a:fillRect/>
          </a:stretch>
        </p:blipFill>
        <p:spPr>
          <a:xfrm>
            <a:off x="2256815" y="2396149"/>
            <a:ext cx="3539217" cy="2031097"/>
          </a:xfrm>
          <a:prstGeom prst="rect">
            <a:avLst/>
          </a:prstGeom>
        </p:spPr>
      </p:pic>
    </p:spTree>
    <p:extLst>
      <p:ext uri="{BB962C8B-B14F-4D97-AF65-F5344CB8AC3E}">
        <p14:creationId xmlns:p14="http://schemas.microsoft.com/office/powerpoint/2010/main" val="57248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587721" y="264284"/>
            <a:ext cx="2416624"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How It Works</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sp>
        <p:nvSpPr>
          <p:cNvPr id="27" name="Content Placeholder 2">
            <a:extLst>
              <a:ext uri="{FF2B5EF4-FFF2-40B4-BE49-F238E27FC236}">
                <a16:creationId xmlns:a16="http://schemas.microsoft.com/office/drawing/2014/main" id="{22F4CF9C-7155-4D35-8347-28A687F64542}"/>
              </a:ext>
            </a:extLst>
          </p:cNvPr>
          <p:cNvSpPr txBox="1">
            <a:spLocks/>
          </p:cNvSpPr>
          <p:nvPr/>
        </p:nvSpPr>
        <p:spPr>
          <a:xfrm>
            <a:off x="612797" y="1526084"/>
            <a:ext cx="7574858" cy="8700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Input: </a:t>
            </a:r>
            <a:r>
              <a:rPr lang="en-US" sz="1800" dirty="0"/>
              <a:t>NxN matrix (distance matrix), n_clusters (number of clusters)</a:t>
            </a:r>
          </a:p>
          <a:p>
            <a:r>
              <a:rPr lang="en-US" sz="1800" b="1" dirty="0"/>
              <a:t>Output:</a:t>
            </a:r>
            <a:r>
              <a:rPr lang="en-US" sz="1800" dirty="0"/>
              <a:t> Vector that represents each point its classification</a:t>
            </a:r>
          </a:p>
        </p:txBody>
      </p:sp>
      <p:sp>
        <p:nvSpPr>
          <p:cNvPr id="29" name="Content Placeholder 2">
            <a:extLst>
              <a:ext uri="{FF2B5EF4-FFF2-40B4-BE49-F238E27FC236}">
                <a16:creationId xmlns:a16="http://schemas.microsoft.com/office/drawing/2014/main" id="{5DDAC40F-8AC5-4A12-AFD3-F903D48C9215}"/>
              </a:ext>
            </a:extLst>
          </p:cNvPr>
          <p:cNvSpPr txBox="1">
            <a:spLocks/>
          </p:cNvSpPr>
          <p:nvPr/>
        </p:nvSpPr>
        <p:spPr bwMode="white">
          <a:xfrm>
            <a:off x="1149693" y="3489107"/>
            <a:ext cx="3568956" cy="469535"/>
          </a:xfrm>
          <a:prstGeom prst="rect">
            <a:avLst/>
          </a:prstGeom>
        </p:spPr>
        <p:txBody>
          <a:bodyPr vert="horz" lIns="91440" tIns="45720" rIns="91440" bIns="45720" rtlCol="0" anchor="t" anchorCtr="0">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Input = distance_Matrix, n_clusters = 2</a:t>
            </a:r>
          </a:p>
        </p:txBody>
      </p:sp>
      <p:pic>
        <p:nvPicPr>
          <p:cNvPr id="7" name="Picture 6">
            <a:extLst>
              <a:ext uri="{FF2B5EF4-FFF2-40B4-BE49-F238E27FC236}">
                <a16:creationId xmlns:a16="http://schemas.microsoft.com/office/drawing/2014/main" id="{61180A43-84CA-4D5D-BDDD-0A6078C6F4FA}"/>
              </a:ext>
            </a:extLst>
          </p:cNvPr>
          <p:cNvPicPr>
            <a:picLocks noChangeAspect="1"/>
          </p:cNvPicPr>
          <p:nvPr/>
        </p:nvPicPr>
        <p:blipFill>
          <a:blip r:embed="rId2"/>
          <a:stretch>
            <a:fillRect/>
          </a:stretch>
        </p:blipFill>
        <p:spPr>
          <a:xfrm>
            <a:off x="1210811" y="3958642"/>
            <a:ext cx="6856420" cy="2031097"/>
          </a:xfrm>
          <a:prstGeom prst="rect">
            <a:avLst/>
          </a:prstGeom>
        </p:spPr>
      </p:pic>
    </p:spTree>
    <p:extLst>
      <p:ext uri="{BB962C8B-B14F-4D97-AF65-F5344CB8AC3E}">
        <p14:creationId xmlns:p14="http://schemas.microsoft.com/office/powerpoint/2010/main" val="67158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DB5D4CBA-5BEA-4241-9ADC-6A4429307953}"/>
              </a:ext>
            </a:extLst>
          </p:cNvPr>
          <p:cNvSpPr txBox="1"/>
          <p:nvPr/>
        </p:nvSpPr>
        <p:spPr>
          <a:xfrm>
            <a:off x="4195364" y="306229"/>
            <a:ext cx="3801271" cy="523220"/>
          </a:xfrm>
          <a:prstGeom prst="rect">
            <a:avLst/>
          </a:prstGeom>
          <a:noFill/>
        </p:spPr>
        <p:txBody>
          <a:bodyPr wrap="square" rtlCol="0" anchor="ctr">
            <a:spAutoFit/>
          </a:bodyPr>
          <a:lstStyle/>
          <a:p>
            <a:r>
              <a:rPr lang="en-US" altLang="ko-KR" sz="2800" dirty="0">
                <a:solidFill>
                  <a:schemeClr val="bg2">
                    <a:lumMod val="10000"/>
                  </a:schemeClr>
                </a:solidFill>
                <a:cs typeface="Arial" pitchFamily="34" charset="0"/>
              </a:rPr>
              <a:t>How It Works – Step 1</a:t>
            </a:r>
            <a:endParaRPr lang="ko-KR" altLang="en-US" sz="2800" dirty="0">
              <a:solidFill>
                <a:schemeClr val="bg2">
                  <a:lumMod val="10000"/>
                </a:schemeClr>
              </a:solidFill>
              <a:cs typeface="Arial" pitchFamily="34" charset="0"/>
            </a:endParaRPr>
          </a:p>
        </p:txBody>
      </p:sp>
      <p:sp>
        <p:nvSpPr>
          <p:cNvPr id="18" name="TextBox 17">
            <a:extLst>
              <a:ext uri="{FF2B5EF4-FFF2-40B4-BE49-F238E27FC236}">
                <a16:creationId xmlns:a16="http://schemas.microsoft.com/office/drawing/2014/main" id="{7BDEFEFA-C217-42C9-BAF5-4EB176718AB8}"/>
              </a:ext>
            </a:extLst>
          </p:cNvPr>
          <p:cNvSpPr txBox="1"/>
          <p:nvPr/>
        </p:nvSpPr>
        <p:spPr>
          <a:xfrm>
            <a:off x="11861878" y="6457141"/>
            <a:ext cx="302004" cy="369332"/>
          </a:xfrm>
          <a:prstGeom prst="rect">
            <a:avLst/>
          </a:prstGeom>
          <a:noFill/>
        </p:spPr>
        <p:txBody>
          <a:bodyPr wrap="square" rtlCol="0">
            <a:spAutoFit/>
          </a:bodyPr>
          <a:lstStyle/>
          <a:p>
            <a:r>
              <a:rPr lang="en-US" dirty="0">
                <a:solidFill>
                  <a:schemeClr val="bg2">
                    <a:lumMod val="10000"/>
                  </a:schemeClr>
                </a:solidFill>
              </a:rPr>
              <a:t>4</a:t>
            </a:r>
          </a:p>
        </p:txBody>
      </p:sp>
      <p:pic>
        <p:nvPicPr>
          <p:cNvPr id="5" name="Picture 4">
            <a:extLst>
              <a:ext uri="{FF2B5EF4-FFF2-40B4-BE49-F238E27FC236}">
                <a16:creationId xmlns:a16="http://schemas.microsoft.com/office/drawing/2014/main" id="{12ADC57A-4C8C-4F20-BE39-3119C8CA3D83}"/>
              </a:ext>
            </a:extLst>
          </p:cNvPr>
          <p:cNvPicPr>
            <a:picLocks noChangeAspect="1"/>
          </p:cNvPicPr>
          <p:nvPr/>
        </p:nvPicPr>
        <p:blipFill>
          <a:blip r:embed="rId2"/>
          <a:stretch>
            <a:fillRect/>
          </a:stretch>
        </p:blipFill>
        <p:spPr>
          <a:xfrm>
            <a:off x="7460430" y="1733101"/>
            <a:ext cx="3995450" cy="2142653"/>
          </a:xfrm>
          <a:prstGeom prst="rect">
            <a:avLst/>
          </a:prstGeom>
        </p:spPr>
      </p:pic>
      <p:pic>
        <p:nvPicPr>
          <p:cNvPr id="7" name="Picture 6">
            <a:extLst>
              <a:ext uri="{FF2B5EF4-FFF2-40B4-BE49-F238E27FC236}">
                <a16:creationId xmlns:a16="http://schemas.microsoft.com/office/drawing/2014/main" id="{C139C2D6-50E0-4E67-87FF-48160EBCB30D}"/>
              </a:ext>
            </a:extLst>
          </p:cNvPr>
          <p:cNvPicPr>
            <a:picLocks noChangeAspect="1"/>
          </p:cNvPicPr>
          <p:nvPr/>
        </p:nvPicPr>
        <p:blipFill>
          <a:blip r:embed="rId3"/>
          <a:stretch>
            <a:fillRect/>
          </a:stretch>
        </p:blipFill>
        <p:spPr>
          <a:xfrm>
            <a:off x="232058" y="1733102"/>
            <a:ext cx="7228372" cy="2142652"/>
          </a:xfrm>
          <a:prstGeom prst="rect">
            <a:avLst/>
          </a:prstGeom>
        </p:spPr>
      </p:pic>
      <p:pic>
        <p:nvPicPr>
          <p:cNvPr id="15" name="Picture 14">
            <a:extLst>
              <a:ext uri="{FF2B5EF4-FFF2-40B4-BE49-F238E27FC236}">
                <a16:creationId xmlns:a16="http://schemas.microsoft.com/office/drawing/2014/main" id="{5DC38138-146A-4FA7-B773-A54F300BF7B3}"/>
              </a:ext>
            </a:extLst>
          </p:cNvPr>
          <p:cNvPicPr>
            <a:picLocks noChangeAspect="1"/>
          </p:cNvPicPr>
          <p:nvPr/>
        </p:nvPicPr>
        <p:blipFill>
          <a:blip r:embed="rId4"/>
          <a:stretch>
            <a:fillRect/>
          </a:stretch>
        </p:blipFill>
        <p:spPr>
          <a:xfrm>
            <a:off x="2874162" y="4263335"/>
            <a:ext cx="6443674" cy="1917760"/>
          </a:xfrm>
          <a:prstGeom prst="rect">
            <a:avLst/>
          </a:prstGeom>
        </p:spPr>
      </p:pic>
    </p:spTree>
    <p:extLst>
      <p:ext uri="{BB962C8B-B14F-4D97-AF65-F5344CB8AC3E}">
        <p14:creationId xmlns:p14="http://schemas.microsoft.com/office/powerpoint/2010/main" val="3703114927"/>
      </p:ext>
    </p:extLst>
  </p:cSld>
  <p:clrMapOvr>
    <a:masterClrMapping/>
  </p:clrMapOvr>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TotalTime>
  <Words>821</Words>
  <Application>Microsoft Office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Arial</vt:lpstr>
      <vt:lpstr>Arial (Headings)</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roman roman</cp:lastModifiedBy>
  <cp:revision>234</cp:revision>
  <dcterms:created xsi:type="dcterms:W3CDTF">2020-01-20T05:08:25Z</dcterms:created>
  <dcterms:modified xsi:type="dcterms:W3CDTF">2021-06-13T18:52:41Z</dcterms:modified>
</cp:coreProperties>
</file>